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99" r:id="rId3"/>
    <p:sldId id="316" r:id="rId4"/>
    <p:sldId id="261" r:id="rId5"/>
    <p:sldId id="262" r:id="rId6"/>
    <p:sldId id="400" r:id="rId7"/>
    <p:sldId id="401" r:id="rId8"/>
    <p:sldId id="402" r:id="rId9"/>
    <p:sldId id="403" r:id="rId10"/>
    <p:sldId id="327" r:id="rId11"/>
    <p:sldId id="328" r:id="rId12"/>
    <p:sldId id="331" r:id="rId13"/>
    <p:sldId id="329" r:id="rId14"/>
    <p:sldId id="323" r:id="rId15"/>
    <p:sldId id="325" r:id="rId16"/>
    <p:sldId id="379" r:id="rId17"/>
    <p:sldId id="380" r:id="rId18"/>
    <p:sldId id="381" r:id="rId19"/>
    <p:sldId id="398" r:id="rId20"/>
    <p:sldId id="339" r:id="rId21"/>
    <p:sldId id="391" r:id="rId22"/>
    <p:sldId id="375" r:id="rId23"/>
    <p:sldId id="393" r:id="rId24"/>
    <p:sldId id="341" r:id="rId25"/>
    <p:sldId id="348" r:id="rId26"/>
    <p:sldId id="373" r:id="rId27"/>
    <p:sldId id="378" r:id="rId28"/>
    <p:sldId id="347" r:id="rId29"/>
    <p:sldId id="345" r:id="rId30"/>
    <p:sldId id="349" r:id="rId31"/>
    <p:sldId id="351" r:id="rId32"/>
    <p:sldId id="352" r:id="rId33"/>
    <p:sldId id="390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9" autoAdjust="0"/>
    <p:restoredTop sz="94694" autoAdjust="0"/>
  </p:normalViewPr>
  <p:slideViewPr>
    <p:cSldViewPr>
      <p:cViewPr varScale="1">
        <p:scale>
          <a:sx n="150" d="100"/>
          <a:sy n="150" d="100"/>
        </p:scale>
        <p:origin x="184" y="4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3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639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7EB382F1-2528-420A-99A0-BA69BCBE4E31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panose="020F0502020204030204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fld id="{B52A90B3-9DB0-4FD2-A897-3F27FD48C8A0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 air pollution.  You might</a:t>
            </a:r>
            <a:r>
              <a:rPr lang="en-US" baseline="0" dirty="0"/>
              <a:t> want to examine the effect of heavy air pollution.  What is heavy? What do you compare it to?  Is it fair to compare it to 0?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A90B3-9DB0-4FD2-A897-3F27FD48C8A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0097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6143E8B-D9F7-4300-9F29-FA39715F61F1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10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975" y="236538"/>
            <a:ext cx="58674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11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16BBA93-FD10-40E2-9085-66FED96680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0228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B264863-A8BC-41D4-BAB8-E71BCC0D17DD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10201E3-C474-40AA-8100-2487F48843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28708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fld id="{3F14F6E4-E45C-4D8F-8CE7-DB1F5D8C7F61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69F585A5-3506-400B-BD94-CC2AB25D589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450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D59B6C9-790D-48C4-8557-D573825D2662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9407CF-8978-4A48-A154-1A1954EB10D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90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9DD910-A494-45A9-8305-1A1D02643919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8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AFEF91FA-6F00-4E61-8610-86D4BE2A80F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1966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DA3380-F584-4D8C-A529-E3CC23BB3CA2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EBA5F2-02C2-4D80-BD41-F5BB43F5F1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1537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10BBB0D-1CE6-40C8-8411-41B35D1771A5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6A17F2-E0DA-4381-9B5E-4F7D5AA3DC5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7532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48D8BCE-D496-493B-8706-00716E123F4C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6A8F57-87BD-4ABD-9AC0-AC99EB7D8B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524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E3FB9AA-6C66-4A62-9D3D-6EBBEF917011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B3AB30-AFBA-4F65-AE1F-AEA6C22C9D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665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/>
          <a:lstStyle>
            <a:lvl1pPr algn="l">
              <a:buNone/>
              <a:defRPr sz="4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326BBE5-6495-45D4-90C2-EEF88945703E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6DB665C-BB7E-48BB-B2E0-CF46C9B854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2465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fld id="{5FFDD2E9-79D1-4D17-B6C7-FB68EEB92B71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10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D2B10724-EBC8-498F-BF6F-11D9C0BA4BA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3150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fld id="{99E4492F-8F88-4DF0-89E5-5785FD40100F}" type="datetimeFigureOut">
              <a:rPr lang="en-US" altLang="en-US"/>
              <a:pPr/>
              <a:t>9/3/20</a:t>
            </a:fld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chemeClr val="tx2"/>
                </a:solidFill>
                <a:latin typeface="Tw Cen MT" panose="020B0602020104020603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eaLnBrk="1" hangingPunct="1">
              <a:defRPr sz="1400" b="1">
                <a:solidFill>
                  <a:srgbClr val="FFFFFF"/>
                </a:solidFill>
                <a:latin typeface="Tw Cen MT" panose="020B0602020104020603" pitchFamily="34" charset="0"/>
              </a:defRPr>
            </a:lvl1pPr>
          </a:lstStyle>
          <a:p>
            <a:fld id="{0E80374C-AA93-4C53-97DD-D0D992C4FE1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1" r:id="rId2"/>
    <p:sldLayoutId id="2147483918" r:id="rId3"/>
    <p:sldLayoutId id="2147483912" r:id="rId4"/>
    <p:sldLayoutId id="2147483913" r:id="rId5"/>
    <p:sldLayoutId id="2147483914" r:id="rId6"/>
    <p:sldLayoutId id="2147483919" r:id="rId7"/>
    <p:sldLayoutId id="2147483915" r:id="rId8"/>
    <p:sldLayoutId id="2147483920" r:id="rId9"/>
    <p:sldLayoutId id="2147483916" r:id="rId10"/>
    <p:sldLayoutId id="214748392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0" fontAlgn="base" hangingPunct="0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Wingdings 2" panose="05020102010507070707" pitchFamily="18" charset="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Wingdings" panose="05000000000000000000" pitchFamily="2" charset="2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0" fontAlgn="base" hangingPunct="0">
        <a:spcBef>
          <a:spcPts val="400"/>
        </a:spcBef>
        <a:spcAft>
          <a:spcPct val="0"/>
        </a:spcAft>
        <a:buClr>
          <a:srgbClr val="A5AB81"/>
        </a:buClr>
        <a:buSzPct val="7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0" fontAlgn="base" hangingPunct="0">
        <a:spcBef>
          <a:spcPts val="400"/>
        </a:spcBef>
        <a:spcAft>
          <a:spcPct val="0"/>
        </a:spcAft>
        <a:buClr>
          <a:srgbClr val="D8B25C"/>
        </a:buClr>
        <a:buSzPct val="65000"/>
        <a:buFont typeface="Wingdings" panose="05000000000000000000" pitchFamily="2" charset="2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Causality</a:t>
            </a:r>
          </a:p>
        </p:txBody>
      </p:sp>
      <p:sp>
        <p:nvSpPr>
          <p:cNvPr id="14338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Part 3: Potential outcomes and DAGs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Notation: Individual Causal Effects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24000"/>
            <a:ext cx="8153400" cy="449580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Individual Causal Effect is defined as the difference between an individual’s two potential outcomes: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-Y</a:t>
            </a:r>
            <a:r>
              <a:rPr lang="en-US" alt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  <a:endParaRPr lang="en-US" alt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X=1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– Y</a:t>
            </a:r>
            <a:r>
              <a:rPr lang="en-US" alt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X=0</a:t>
            </a:r>
          </a:p>
          <a:p>
            <a:pPr lvl="1"/>
            <a:endParaRPr lang="en-US" altLang="en-US" sz="2400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Example: effect of aspirin (X) on headache (Y)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 Y</a:t>
            </a:r>
            <a:r>
              <a:rPr lang="en-US" alt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X=0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outcome without aspirin (X=0)</a:t>
            </a:r>
          </a:p>
          <a:p>
            <a:pPr lvl="1"/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alt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or Y</a:t>
            </a:r>
            <a:r>
              <a:rPr lang="en-US" altLang="en-US" sz="2400" baseline="30000" dirty="0">
                <a:latin typeface="Arial" panose="020B0604020202020204" pitchFamily="34" charset="0"/>
                <a:cs typeface="Arial" panose="020B0604020202020204" pitchFamily="34" charset="0"/>
              </a:rPr>
              <a:t>X=1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outcome with aspirin (X=1)</a:t>
            </a:r>
          </a:p>
          <a:p>
            <a:pPr lvl="1"/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Note that we can never identify </a:t>
            </a:r>
            <a:r>
              <a:rPr lang="en-US" alt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individual</a:t>
            </a:r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causal effects because the counterfactual outcome for an individual person can never be observed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Example: Effect of aspirin on headache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sz="quarter" idx="1"/>
          </p:nvPr>
        </p:nvSpPr>
        <p:spPr>
          <a:xfrm>
            <a:off x="4010" y="1447800"/>
            <a:ext cx="9139989" cy="52578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Potential outcome possibilities:</a:t>
            </a:r>
          </a:p>
          <a:p>
            <a:pPr marL="560388" indent="-514350">
              <a:spcAft>
                <a:spcPts val="0"/>
              </a:spcAft>
              <a:buFont typeface="+mj-lt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Y</a:t>
            </a:r>
            <a:r>
              <a:rPr lang="en-US" altLang="en-US" baseline="30000" dirty="0">
                <a:solidFill>
                  <a:srgbClr val="0070C0"/>
                </a:solidFill>
              </a:rPr>
              <a:t>X=0</a:t>
            </a:r>
            <a:r>
              <a:rPr lang="en-US" altLang="en-US" dirty="0">
                <a:solidFill>
                  <a:srgbClr val="0070C0"/>
                </a:solidFill>
              </a:rPr>
              <a:t> = Y</a:t>
            </a:r>
            <a:r>
              <a:rPr lang="en-US" altLang="en-US" baseline="30000" dirty="0">
                <a:solidFill>
                  <a:srgbClr val="0070C0"/>
                </a:solidFill>
              </a:rPr>
              <a:t>X=1 </a:t>
            </a:r>
            <a:r>
              <a:rPr lang="en-US" altLang="en-US" dirty="0">
                <a:solidFill>
                  <a:srgbClr val="0070C0"/>
                </a:solidFill>
              </a:rPr>
              <a:t>= 0  </a:t>
            </a:r>
          </a:p>
          <a:p>
            <a:pPr marL="881063" lvl="1" indent="-514350">
              <a:spcAft>
                <a:spcPts val="3000"/>
              </a:spcAft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No headache regardless of aspirin. No effect (Type 4, Immune)</a:t>
            </a:r>
          </a:p>
          <a:p>
            <a:pPr marL="560388" indent="-514350">
              <a:spcAft>
                <a:spcPts val="0"/>
              </a:spcAft>
              <a:buFont typeface="+mj-lt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Y</a:t>
            </a:r>
            <a:r>
              <a:rPr lang="en-US" altLang="en-US" baseline="30000" dirty="0">
                <a:solidFill>
                  <a:srgbClr val="0070C0"/>
                </a:solidFill>
              </a:rPr>
              <a:t>X=0</a:t>
            </a:r>
            <a:r>
              <a:rPr lang="en-US" altLang="en-US" dirty="0">
                <a:solidFill>
                  <a:srgbClr val="0070C0"/>
                </a:solidFill>
              </a:rPr>
              <a:t> = Y</a:t>
            </a:r>
            <a:r>
              <a:rPr lang="en-US" altLang="en-US" baseline="30000" dirty="0">
                <a:solidFill>
                  <a:srgbClr val="0070C0"/>
                </a:solidFill>
              </a:rPr>
              <a:t>X=1 </a:t>
            </a:r>
            <a:r>
              <a:rPr lang="en-US" altLang="en-US" dirty="0">
                <a:solidFill>
                  <a:srgbClr val="0070C0"/>
                </a:solidFill>
              </a:rPr>
              <a:t>= 1 </a:t>
            </a:r>
          </a:p>
          <a:p>
            <a:pPr marL="881063" lvl="1" indent="-514350">
              <a:spcAft>
                <a:spcPts val="3000"/>
              </a:spcAft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Headache regardless of aspirin. No effect (Type 1, Doomed)</a:t>
            </a:r>
          </a:p>
          <a:p>
            <a:pPr marL="560388" indent="-514350">
              <a:spcAft>
                <a:spcPts val="0"/>
              </a:spcAft>
              <a:buFont typeface="+mj-lt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Y</a:t>
            </a:r>
            <a:r>
              <a:rPr lang="en-US" altLang="en-US" baseline="30000" dirty="0">
                <a:solidFill>
                  <a:srgbClr val="0070C0"/>
                </a:solidFill>
              </a:rPr>
              <a:t>X=0</a:t>
            </a:r>
            <a:r>
              <a:rPr lang="en-US" altLang="en-US" dirty="0">
                <a:solidFill>
                  <a:srgbClr val="0070C0"/>
                </a:solidFill>
              </a:rPr>
              <a:t> = 1, Y</a:t>
            </a:r>
            <a:r>
              <a:rPr lang="en-US" altLang="en-US" baseline="30000" dirty="0">
                <a:solidFill>
                  <a:srgbClr val="0070C0"/>
                </a:solidFill>
              </a:rPr>
              <a:t>X=1</a:t>
            </a:r>
            <a:r>
              <a:rPr lang="en-US" altLang="en-US" dirty="0">
                <a:solidFill>
                  <a:srgbClr val="0070C0"/>
                </a:solidFill>
              </a:rPr>
              <a:t> = 0  </a:t>
            </a:r>
          </a:p>
          <a:p>
            <a:pPr marL="881063" lvl="1" indent="-514350">
              <a:spcAft>
                <a:spcPts val="3000"/>
              </a:spcAft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Headache without aspirin but no headache with aspirin. Positive effect (Type 3, Preventive)</a:t>
            </a:r>
          </a:p>
          <a:p>
            <a:pPr marL="560388" indent="-514350">
              <a:spcAft>
                <a:spcPts val="0"/>
              </a:spcAft>
              <a:buFont typeface="+mj-lt"/>
              <a:buAutoNum type="arabicPeriod"/>
            </a:pPr>
            <a:r>
              <a:rPr lang="en-US" altLang="en-US" dirty="0">
                <a:solidFill>
                  <a:srgbClr val="0070C0"/>
                </a:solidFill>
              </a:rPr>
              <a:t>Y</a:t>
            </a:r>
            <a:r>
              <a:rPr lang="en-US" altLang="en-US" baseline="30000" dirty="0">
                <a:solidFill>
                  <a:srgbClr val="0070C0"/>
                </a:solidFill>
              </a:rPr>
              <a:t>X=0</a:t>
            </a:r>
            <a:r>
              <a:rPr lang="en-US" altLang="en-US" dirty="0">
                <a:solidFill>
                  <a:srgbClr val="0070C0"/>
                </a:solidFill>
              </a:rPr>
              <a:t> = 0, Y</a:t>
            </a:r>
            <a:r>
              <a:rPr lang="en-US" altLang="en-US" baseline="30000" dirty="0">
                <a:solidFill>
                  <a:srgbClr val="0070C0"/>
                </a:solidFill>
              </a:rPr>
              <a:t>X=1</a:t>
            </a:r>
            <a:r>
              <a:rPr lang="en-US" altLang="en-US" baseline="-25000" dirty="0">
                <a:solidFill>
                  <a:srgbClr val="0070C0"/>
                </a:solidFill>
              </a:rPr>
              <a:t> </a:t>
            </a:r>
            <a:r>
              <a:rPr lang="en-US" altLang="en-US" dirty="0">
                <a:solidFill>
                  <a:srgbClr val="0070C0"/>
                </a:solidFill>
              </a:rPr>
              <a:t>= 1 </a:t>
            </a:r>
          </a:p>
          <a:p>
            <a:pPr marL="881063" lvl="1" indent="-514350">
              <a:spcAft>
                <a:spcPts val="0"/>
              </a:spcAft>
            </a:pPr>
            <a:r>
              <a:rPr lang="en-US" altLang="en-US" sz="1500" dirty="0">
                <a:latin typeface="Arial" panose="020B0604020202020204" pitchFamily="34" charset="0"/>
                <a:cs typeface="Arial" panose="020B0604020202020204" pitchFamily="34" charset="0"/>
              </a:rPr>
              <a:t>No headache without aspirin, but headache with aspirin. Negative effect (Type 2, Causative)</a:t>
            </a:r>
          </a:p>
          <a:p>
            <a:pPr lvl="1"/>
            <a:endParaRPr lang="en-US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/>
              <a:t>Fundamental Problem of Causal Inference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76400"/>
            <a:ext cx="8378952" cy="2362200"/>
          </a:xfrm>
        </p:spPr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One can never directly observe causal effects at the individual level! This is because we can never observe both potential outcomes resulting from the exposure (X=1) or absence of exposure (X=0) for the same person.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don’t have a time machine.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9B875-5D4C-B54D-A172-7B89B919B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810000"/>
            <a:ext cx="4343400" cy="205858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55152" cy="990600"/>
          </a:xfrm>
        </p:spPr>
        <p:txBody>
          <a:bodyPr/>
          <a:lstStyle/>
          <a:p>
            <a:r>
              <a:rPr lang="en-US" altLang="en-US" sz="3600" dirty="0"/>
              <a:t>Notation: Average (Population) Causal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76200" y="1600200"/>
            <a:ext cx="9067800" cy="5029200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Individual causal effects may differ across individuals (effect heterogeneity)</a:t>
            </a:r>
          </a:p>
          <a:p>
            <a:pPr>
              <a:defRPr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Average Causal Effect:</a:t>
            </a:r>
          </a:p>
          <a:p>
            <a:pPr lvl="1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E[Y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X=0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 = outcome without aspirin</a:t>
            </a:r>
          </a:p>
          <a:p>
            <a:pPr lvl="1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E[Y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X=1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 = outcome with aspirin</a:t>
            </a:r>
          </a:p>
          <a:p>
            <a:pPr lvl="1"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E[Y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X=1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 - E[Y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X=0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  or E[Y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X=1</a:t>
            </a:r>
            <a:r>
              <a:rPr lang="en-US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– 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X=0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 lvl="2">
              <a:defRPr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Here we are looking at the difference if the entire population took aspirin minus the entire population not taking aspirin</a:t>
            </a:r>
          </a:p>
          <a:p>
            <a:pPr marL="366713" lvl="1" indent="0">
              <a:buFont typeface="Wingdings 2" panose="05020102010507070707" pitchFamily="18" charset="2"/>
              <a:buNone/>
              <a:defRPr/>
            </a:pPr>
            <a:endParaRPr lang="en-US" dirty="0"/>
          </a:p>
          <a:p>
            <a:pPr>
              <a:defRPr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 a population, we can use the observed (factual) outcomes in the unexposed group (Y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X=0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 to represent the counterfactual outcome distribution for the exposed group (Y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X=1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), had they not experienced the exposure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can easily see why we need exposed (X=1) and unexposed (X=0) groups to be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exchangeable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with one another to allow this comparison!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/>
          <a:lstStyle/>
          <a:p>
            <a:r>
              <a:rPr lang="en-US" altLang="en-US" sz="4000" dirty="0"/>
              <a:t>Strengths of counterfactual framework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24000"/>
            <a:ext cx="7921752" cy="5029200"/>
          </a:xfrm>
        </p:spPr>
        <p:txBody>
          <a:bodyPr/>
          <a:lstStyle/>
          <a:p>
            <a:pPr>
              <a:defRPr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Requires precise definitions of exposed and unexposed groups – helps us to think clearly about what we want to compare</a:t>
            </a:r>
          </a:p>
          <a:p>
            <a:pPr>
              <a:defRPr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Encourages defining exposures as “well-defined interventions” that are modifiable and can be targeted by public health interventions.</a:t>
            </a:r>
          </a:p>
          <a:p>
            <a:pPr>
              <a:defRPr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2300" dirty="0">
                <a:latin typeface="Arial" panose="020B0604020202020204" pitchFamily="34" charset="0"/>
                <a:cs typeface="Arial" panose="020B0604020202020204" pitchFamily="34" charset="0"/>
              </a:rPr>
              <a:t>Example: Intake of French fries and obesity risk</a:t>
            </a:r>
          </a:p>
          <a:p>
            <a:pPr lvl="1">
              <a:defRPr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many fries per serving? </a:t>
            </a:r>
          </a:p>
          <a:p>
            <a:pPr lvl="1">
              <a:defRPr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Consumed with what frequency? </a:t>
            </a:r>
          </a:p>
          <a:p>
            <a:pPr lvl="1">
              <a:defRPr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big is a French fry? </a:t>
            </a:r>
          </a:p>
          <a:p>
            <a:pPr lvl="1">
              <a:defRPr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Lifelong intake, or a specific timing in life?</a:t>
            </a:r>
          </a:p>
          <a:p>
            <a:pPr marL="366713" lvl="1" indent="0">
              <a:buNone/>
              <a:defRPr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/>
              <a:t>Limitations of counterfactual framework</a:t>
            </a:r>
          </a:p>
        </p:txBody>
      </p:sp>
      <p:sp>
        <p:nvSpPr>
          <p:cNvPr id="57346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Challenges around social/structural exposures:</a:t>
            </a:r>
          </a:p>
          <a:p>
            <a:pPr lvl="1"/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Is female the counterfactual for male? What about ‘race’?</a:t>
            </a:r>
          </a:p>
          <a:p>
            <a:pPr lvl="1"/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do we study racism in a counterfactual framework?</a:t>
            </a: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Thinking from a strict interventional/experimental lens may not be useful in all circumstances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ADD771-60E7-B14A-902B-06656B322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17518"/>
            <a:ext cx="3414781" cy="297370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03FEF6-3CF7-1C44-BD7A-0D6AA88CF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105400" y="3919711"/>
            <a:ext cx="3527163" cy="2569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/>
          </p:nvPr>
        </p:nvGraphicFramePr>
        <p:xfrm>
          <a:off x="-1331968" y="4171719"/>
          <a:ext cx="548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4" name="Document" r:id="rId3" imgW="5486400" imgH="381000" progId="Word.Document.12">
                  <p:embed/>
                </p:oleObj>
              </mc:Choice>
              <mc:Fallback>
                <p:oleObj name="Document" r:id="rId3" imgW="5486400" imgH="381000" progId="Word.Document.12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31968" y="4171719"/>
                        <a:ext cx="5486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310265" y="1719869"/>
          <a:ext cx="54864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5" name="Document" r:id="rId5" imgW="5486400" imgH="381000" progId="Word.Document.12">
                  <p:embed/>
                </p:oleObj>
              </mc:Choice>
              <mc:Fallback>
                <p:oleObj name="Document" r:id="rId5" imgW="5486400" imgH="381000" progId="Word.Documen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265" y="1719869"/>
                        <a:ext cx="54864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Exchangeability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Formally: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8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A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Where:</a:t>
            </a:r>
          </a:p>
          <a:p>
            <a:pPr lvl="1"/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= Potential outcomes under exposure a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= Exposure actually given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= Independent of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Because the independence is not conditional on covariates (in this definition), this is also known as marginal exchangeability</a:t>
            </a:r>
          </a:p>
        </p:txBody>
      </p:sp>
    </p:spTree>
    <p:extLst>
      <p:ext uri="{BB962C8B-B14F-4D97-AF65-F5344CB8AC3E}">
        <p14:creationId xmlns:p14="http://schemas.microsoft.com/office/powerpoint/2010/main" val="1250291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exchangeability?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95" y="1752600"/>
            <a:ext cx="8229600" cy="4919195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Imagine a randomized controlled trial. If two large groups have been randomized to take a drug, in expectation they have the same levels of measured and unmeasured factors (gender, height, hair color, etc.)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the unexposed group were instead assigned the drug, we expect them to have a very similar response as the actually exposed group because their factors are the same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differences should only be due to random error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288969" y="98443"/>
            <a:ext cx="5486400" cy="584776"/>
            <a:chOff x="5475232" y="98443"/>
            <a:chExt cx="5486400" cy="584776"/>
          </a:xfrm>
        </p:grpSpPr>
        <p:graphicFrame>
          <p:nvGraphicFramePr>
            <p:cNvPr id="17" name="Object 16"/>
            <p:cNvGraphicFramePr>
              <a:graphicFrameLocks noChangeAspect="1"/>
            </p:cNvGraphicFramePr>
            <p:nvPr>
              <p:extLst/>
            </p:nvPr>
          </p:nvGraphicFramePr>
          <p:xfrm>
            <a:off x="5475232" y="201094"/>
            <a:ext cx="5486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38" name="Document" r:id="rId3" imgW="5486400" imgH="381000" progId="Word.Document.12">
                    <p:embed/>
                  </p:oleObj>
                </mc:Choice>
                <mc:Fallback>
                  <p:oleObj name="Document" r:id="rId3" imgW="5486400" imgH="381000" progId="Word.Document.12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475232" y="201094"/>
                          <a:ext cx="54864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" name="Rectangle 17"/>
            <p:cNvSpPr/>
            <p:nvPr/>
          </p:nvSpPr>
          <p:spPr>
            <a:xfrm>
              <a:off x="7565351" y="98443"/>
              <a:ext cx="118607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err="1"/>
                <a:t>Y</a:t>
              </a:r>
              <a:r>
                <a:rPr lang="en-US" sz="3200" baseline="-25000" dirty="0" err="1"/>
                <a:t>a</a:t>
              </a:r>
              <a:r>
                <a:rPr lang="en-US" sz="3200" baseline="-25000" dirty="0"/>
                <a:t> </a:t>
              </a:r>
              <a:r>
                <a:rPr lang="en-US" sz="3200" dirty="0"/>
                <a:t>   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278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exchangeability?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469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That is, if the unexposed group were (counter to fact) exposed, we would expect them to have the same outcome as the actually exposed group.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Before treatment is given, both the unexposed and exposed groups are the same, so regardless of which treatment they are actually assigned, they have the same potential outcomes.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288969" y="98443"/>
            <a:ext cx="5486400" cy="584776"/>
            <a:chOff x="5475232" y="98443"/>
            <a:chExt cx="5486400" cy="584776"/>
          </a:xfrm>
        </p:grpSpPr>
        <p:graphicFrame>
          <p:nvGraphicFramePr>
            <p:cNvPr id="11" name="Object 10"/>
            <p:cNvGraphicFramePr>
              <a:graphicFrameLocks noChangeAspect="1"/>
            </p:cNvGraphicFramePr>
            <p:nvPr>
              <p:extLst/>
            </p:nvPr>
          </p:nvGraphicFramePr>
          <p:xfrm>
            <a:off x="5475232" y="201094"/>
            <a:ext cx="548640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62" name="Document" r:id="rId3" imgW="5486400" imgH="381000" progId="Word.Document.12">
                    <p:embed/>
                  </p:oleObj>
                </mc:Choice>
                <mc:Fallback>
                  <p:oleObj name="Document" r:id="rId3" imgW="5486400" imgH="381000" progId="Word.Document.12">
                    <p:embed/>
                    <p:pic>
                      <p:nvPicPr>
                        <p:cNvPr id="11" name="Object 1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475232" y="201094"/>
                          <a:ext cx="548640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7565351" y="98443"/>
              <a:ext cx="1186075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err="1"/>
                <a:t>Y</a:t>
              </a:r>
              <a:r>
                <a:rPr lang="en-US" sz="3200" baseline="-25000" dirty="0" err="1"/>
                <a:t>a</a:t>
              </a:r>
              <a:r>
                <a:rPr lang="en-US" sz="3200" baseline="-25000" dirty="0"/>
                <a:t> </a:t>
              </a:r>
              <a:r>
                <a:rPr lang="en-US" sz="3200" dirty="0"/>
                <a:t>    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693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Basic Concepts/definitions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Causal Types</a:t>
            </a:r>
          </a:p>
          <a:p>
            <a:r>
              <a:rPr lang="en-US" dirty="0"/>
              <a:t>4 causal models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Sufficient component causes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Hills viewpoints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Counterfactual (Potential outcomes) model</a:t>
            </a:r>
          </a:p>
          <a:p>
            <a:pPr lvl="1"/>
            <a:r>
              <a:rPr lang="en-US" dirty="0"/>
              <a:t>Directed acyclic graphs (DAGs)</a:t>
            </a:r>
          </a:p>
        </p:txBody>
      </p:sp>
    </p:spTree>
    <p:extLst>
      <p:ext uri="{BB962C8B-B14F-4D97-AF65-F5344CB8AC3E}">
        <p14:creationId xmlns:p14="http://schemas.microsoft.com/office/powerpoint/2010/main" val="1048266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Basic concepts/definitions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Causal types</a:t>
            </a:r>
          </a:p>
          <a:p>
            <a:r>
              <a:rPr lang="en-US" dirty="0"/>
              <a:t>4 causal models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Sufficient-component cause model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Hill’s viewpoints</a:t>
            </a:r>
          </a:p>
          <a:p>
            <a:pPr lvl="1"/>
            <a:r>
              <a:rPr lang="en-US" dirty="0"/>
              <a:t>Counterfactual (potential outcomes) model</a:t>
            </a:r>
          </a:p>
          <a:p>
            <a:pPr lvl="1"/>
            <a:r>
              <a:rPr lang="en-US" dirty="0"/>
              <a:t>Directed acyclic graphs (DAGs)</a:t>
            </a:r>
          </a:p>
        </p:txBody>
      </p:sp>
    </p:spTree>
    <p:extLst>
      <p:ext uri="{BB962C8B-B14F-4D97-AF65-F5344CB8AC3E}">
        <p14:creationId xmlns:p14="http://schemas.microsoft.com/office/powerpoint/2010/main" val="366561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DAGs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24000"/>
            <a:ext cx="8153400" cy="4495800"/>
          </a:xfrm>
        </p:spPr>
        <p:txBody>
          <a:bodyPr/>
          <a:lstStyle/>
          <a:p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Very useful tool in epidemiology</a:t>
            </a:r>
          </a:p>
          <a:p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 = Directed (the arrows represent assumed causal effects)</a:t>
            </a:r>
          </a:p>
          <a:p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= Acyclic (no feedback loops, everything goes left to right in time)</a:t>
            </a:r>
          </a:p>
          <a:p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G = Graph (we are drawing a graph)</a:t>
            </a:r>
          </a:p>
          <a:p>
            <a:pPr marL="0" indent="0">
              <a:buNone/>
            </a:pP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DAG is a drawing of assumed relationships between measured and unmeasured variables. DAGs allow us to map out:</a:t>
            </a:r>
          </a:p>
          <a:p>
            <a:pPr lvl="1"/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Hypothesized direction(s) of causation</a:t>
            </a:r>
          </a:p>
          <a:p>
            <a:pPr lvl="1"/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Effects of unmeasured variables on the association under study</a:t>
            </a:r>
          </a:p>
          <a:p>
            <a:pPr lvl="1"/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Effects of several types of bias on the association under study</a:t>
            </a:r>
          </a:p>
          <a:p>
            <a:pPr lvl="2"/>
            <a:r>
              <a:rPr lang="en-US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Study non-response, selection bias, measurement error, etc. </a:t>
            </a:r>
          </a:p>
          <a:p>
            <a:pPr lvl="2"/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Informed by general knowledge, prior research, and our hypotheses</a:t>
            </a:r>
          </a:p>
          <a:p>
            <a:endParaRPr lang="en-US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Nomenclature: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02752" cy="4495800"/>
          </a:xfrm>
        </p:spPr>
        <p:txBody>
          <a:bodyPr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Common node nomenclature: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= the exposure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Y = the outcome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 = measured confounder (common cause of A &amp; Y)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 = unmeasured confounder</a:t>
            </a:r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444972" y="4484484"/>
            <a:ext cx="6630121" cy="1543623"/>
            <a:chOff x="1147054" y="3440948"/>
            <a:chExt cx="6630121" cy="1543623"/>
          </a:xfrm>
        </p:grpSpPr>
        <p:sp>
          <p:nvSpPr>
            <p:cNvPr id="9" name="TextBox 8"/>
            <p:cNvSpPr txBox="1"/>
            <p:nvPr/>
          </p:nvSpPr>
          <p:spPr>
            <a:xfrm>
              <a:off x="1147054" y="4615239"/>
              <a:ext cx="1560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A: Low income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40939" y="4615239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Y: Diabetes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359229" y="3440948"/>
              <a:ext cx="2307042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C: Mother has diabetes</a:t>
              </a:r>
            </a:p>
          </p:txBody>
        </p:sp>
        <p:cxnSp>
          <p:nvCxnSpPr>
            <p:cNvPr id="12" name="Straight Arrow Connector 11"/>
            <p:cNvCxnSpPr>
              <a:cxnSpLocks/>
            </p:cNvCxnSpPr>
            <p:nvPr/>
          </p:nvCxnSpPr>
          <p:spPr>
            <a:xfrm>
              <a:off x="3150985" y="4799905"/>
              <a:ext cx="3273301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490153" y="4177305"/>
              <a:ext cx="3629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00" dirty="0">
                  <a:solidFill>
                    <a:srgbClr val="000000"/>
                  </a:solidFill>
                </a:rPr>
                <a:t>?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2587701" y="3877892"/>
              <a:ext cx="1126569" cy="682728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536685" y="3810280"/>
              <a:ext cx="1195429" cy="80495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B497FE2-7920-D441-8C39-F97873B69E54}"/>
              </a:ext>
            </a:extLst>
          </p:cNvPr>
          <p:cNvSpPr txBox="1"/>
          <p:nvPr/>
        </p:nvSpPr>
        <p:spPr>
          <a:xfrm>
            <a:off x="253225" y="6131212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box around C indicates we have “conditioned” our sample on this variable – usually meaning that we have restricted our sample to C (i.e. people whose mother has diabetes)</a:t>
            </a:r>
          </a:p>
        </p:txBody>
      </p:sp>
    </p:spTree>
    <p:extLst>
      <p:ext uri="{BB962C8B-B14F-4D97-AF65-F5344CB8AC3E}">
        <p14:creationId xmlns:p14="http://schemas.microsoft.com/office/powerpoint/2010/main" val="31440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Flows in DAGs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60629"/>
            <a:ext cx="8229600" cy="5160304"/>
          </a:xfrm>
        </p:spPr>
        <p:txBody>
          <a:bodyPr>
            <a:normAutofit/>
          </a:bodyPr>
          <a:lstStyle/>
          <a:p>
            <a:r>
              <a:rPr lang="en-US" sz="2800" dirty="0"/>
              <a:t>Usually, DAGs are drawn such that factors on the top come before factors on the bottom, and factors on the left come before factors on the right.</a:t>
            </a:r>
          </a:p>
          <a:p>
            <a:pPr marL="457200" lvl="1" indent="0">
              <a:buNone/>
            </a:pPr>
            <a:endParaRPr lang="en-US" sz="39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493890" y="3132665"/>
            <a:ext cx="8142105" cy="2991556"/>
            <a:chOff x="493890" y="2991555"/>
            <a:chExt cx="8142105" cy="2991556"/>
          </a:xfrm>
        </p:grpSpPr>
        <p:grpSp>
          <p:nvGrpSpPr>
            <p:cNvPr id="4" name="Group 3"/>
            <p:cNvGrpSpPr/>
            <p:nvPr/>
          </p:nvGrpSpPr>
          <p:grpSpPr>
            <a:xfrm>
              <a:off x="1481662" y="3208839"/>
              <a:ext cx="6630121" cy="1543623"/>
              <a:chOff x="1147054" y="3440948"/>
              <a:chExt cx="6630121" cy="1543623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1147054" y="4615239"/>
                <a:ext cx="1560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A: Low income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540939" y="4615239"/>
                <a:ext cx="1236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Y: Diabetes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359229" y="3440948"/>
                <a:ext cx="2307042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C: Mother has diabetes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2762656" y="4847367"/>
                <a:ext cx="3641727" cy="13654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8"/>
              <p:cNvSpPr txBox="1"/>
              <p:nvPr/>
            </p:nvSpPr>
            <p:spPr>
              <a:xfrm>
                <a:off x="4501888" y="4307023"/>
                <a:ext cx="36293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000" dirty="0">
                    <a:solidFill>
                      <a:srgbClr val="000000"/>
                    </a:solidFill>
                  </a:rPr>
                  <a:t>?</a:t>
                </a:r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 flipH="1">
                <a:off x="2587701" y="3877892"/>
                <a:ext cx="1126569" cy="682728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5536685" y="3810280"/>
                <a:ext cx="1195429" cy="80495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493890" y="2991555"/>
              <a:ext cx="8142105" cy="2991556"/>
              <a:chOff x="493890" y="2991555"/>
              <a:chExt cx="8142105" cy="2991556"/>
            </a:xfrm>
          </p:grpSpPr>
          <p:sp>
            <p:nvSpPr>
              <p:cNvPr id="12" name="Down Arrow 11"/>
              <p:cNvSpPr/>
              <p:nvPr/>
            </p:nvSpPr>
            <p:spPr>
              <a:xfrm>
                <a:off x="493890" y="2991555"/>
                <a:ext cx="747888" cy="299155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r>
                  <a:rPr lang="en-US" dirty="0">
                    <a:solidFill>
                      <a:srgbClr val="FFFFFF"/>
                    </a:solidFill>
                  </a:rPr>
                  <a:t>Time flows north to south</a:t>
                </a:r>
              </a:p>
            </p:txBody>
          </p:sp>
          <p:sp>
            <p:nvSpPr>
              <p:cNvPr id="13" name="Right Arrow 12"/>
              <p:cNvSpPr/>
              <p:nvPr/>
            </p:nvSpPr>
            <p:spPr>
              <a:xfrm>
                <a:off x="1481662" y="5192888"/>
                <a:ext cx="7154333" cy="790223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Time flows left to right</a:t>
                </a: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7391400" y="647181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Fausto Bustos</a:t>
            </a:r>
          </a:p>
        </p:txBody>
      </p:sp>
    </p:spTree>
    <p:extLst>
      <p:ext uri="{BB962C8B-B14F-4D97-AF65-F5344CB8AC3E}">
        <p14:creationId xmlns:p14="http://schemas.microsoft.com/office/powerpoint/2010/main" val="126434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Arrows in DAGs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1" y="1433687"/>
            <a:ext cx="8839200" cy="52258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  <a:sym typeface="Wingdings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an arrow is present between two nodes, it means a directed association COULD be present (known or hypothesized).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If an arrow is not present, it means we assume there is DEFINITELY no directed association.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  <a:sym typeface="Wingding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F07FB3-6573-F546-8AFD-B10D0A5D1D84}"/>
              </a:ext>
            </a:extLst>
          </p:cNvPr>
          <p:cNvGrpSpPr/>
          <p:nvPr/>
        </p:nvGrpSpPr>
        <p:grpSpPr>
          <a:xfrm>
            <a:off x="1560708" y="2971800"/>
            <a:ext cx="6022585" cy="369332"/>
            <a:chOff x="1147054" y="4615239"/>
            <a:chExt cx="6022585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7ED784B-404C-5443-A5B4-DCB9C593C5DB}"/>
                </a:ext>
              </a:extLst>
            </p:cNvPr>
            <p:cNvSpPr txBox="1"/>
            <p:nvPr/>
          </p:nvSpPr>
          <p:spPr>
            <a:xfrm>
              <a:off x="1147054" y="4615239"/>
              <a:ext cx="1560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A: Low income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14B6F33-6776-6847-BC3C-83A661355920}"/>
                </a:ext>
              </a:extLst>
            </p:cNvPr>
            <p:cNvSpPr txBox="1"/>
            <p:nvPr/>
          </p:nvSpPr>
          <p:spPr>
            <a:xfrm>
              <a:off x="5933403" y="4615239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Y: Diabetes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8706BBA-0A85-914C-9F93-A42CBEA2896D}"/>
                </a:ext>
              </a:extLst>
            </p:cNvPr>
            <p:cNvCxnSpPr>
              <a:cxnSpLocks/>
            </p:cNvCxnSpPr>
            <p:nvPr/>
          </p:nvCxnSpPr>
          <p:spPr>
            <a:xfrm>
              <a:off x="3150985" y="4799905"/>
              <a:ext cx="2339469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6B90112-3804-AB40-A800-1D1447ECB384}"/>
              </a:ext>
            </a:extLst>
          </p:cNvPr>
          <p:cNvGrpSpPr/>
          <p:nvPr/>
        </p:nvGrpSpPr>
        <p:grpSpPr>
          <a:xfrm>
            <a:off x="1560708" y="6172200"/>
            <a:ext cx="6022585" cy="369332"/>
            <a:chOff x="1147054" y="4615239"/>
            <a:chExt cx="6022585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ADC8E5-DC3A-FF41-B546-E15914D08309}"/>
                </a:ext>
              </a:extLst>
            </p:cNvPr>
            <p:cNvSpPr txBox="1"/>
            <p:nvPr/>
          </p:nvSpPr>
          <p:spPr>
            <a:xfrm>
              <a:off x="1147054" y="4615239"/>
              <a:ext cx="1560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A: Low income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BEC8AB-4C33-DA4C-AFD8-27A9D5439709}"/>
                </a:ext>
              </a:extLst>
            </p:cNvPr>
            <p:cNvSpPr txBox="1"/>
            <p:nvPr/>
          </p:nvSpPr>
          <p:spPr>
            <a:xfrm>
              <a:off x="5933403" y="4615239"/>
              <a:ext cx="12362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Y: Diabetes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5F59CA2-205B-E74F-AD25-B7A4FDC0D4FA}"/>
                </a:ext>
              </a:extLst>
            </p:cNvPr>
            <p:cNvCxnSpPr>
              <a:cxnSpLocks/>
            </p:cNvCxnSpPr>
            <p:nvPr/>
          </p:nvCxnSpPr>
          <p:spPr>
            <a:xfrm>
              <a:off x="3150985" y="4799905"/>
              <a:ext cx="2339469" cy="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6F7DA22-9E4D-3C4C-84FE-71C9CE0B5227}"/>
              </a:ext>
            </a:extLst>
          </p:cNvPr>
          <p:cNvSpPr txBox="1"/>
          <p:nvPr/>
        </p:nvSpPr>
        <p:spPr>
          <a:xfrm>
            <a:off x="5337049" y="4976458"/>
            <a:ext cx="3428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Z: Threshold on blood glucose test used to define diabetes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7800C8-E885-AF44-A2BB-4ABAC86CE2AC}"/>
              </a:ext>
            </a:extLst>
          </p:cNvPr>
          <p:cNvCxnSpPr>
            <a:cxnSpLocks/>
          </p:cNvCxnSpPr>
          <p:nvPr/>
        </p:nvCxnSpPr>
        <p:spPr>
          <a:xfrm>
            <a:off x="7058258" y="5682734"/>
            <a:ext cx="0" cy="489466"/>
          </a:xfrm>
          <a:prstGeom prst="straightConnector1">
            <a:avLst/>
          </a:prstGeom>
          <a:ln w="38100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42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 feedback loops in DAGs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198120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Acyclic</a:t>
            </a:r>
          </a:p>
          <a:p>
            <a:endParaRPr lang="en-US" altLang="en-US" dirty="0"/>
          </a:p>
        </p:txBody>
      </p:sp>
      <p:grpSp>
        <p:nvGrpSpPr>
          <p:cNvPr id="63491" name="Group 30"/>
          <p:cNvGrpSpPr>
            <a:grpSpLocks/>
          </p:cNvGrpSpPr>
          <p:nvPr/>
        </p:nvGrpSpPr>
        <p:grpSpPr bwMode="auto">
          <a:xfrm>
            <a:off x="604627" y="3133725"/>
            <a:ext cx="2346325" cy="1679575"/>
            <a:chOff x="913465" y="4114800"/>
            <a:chExt cx="2345148" cy="1680865"/>
          </a:xfrm>
        </p:grpSpPr>
        <p:sp>
          <p:nvSpPr>
            <p:cNvPr id="63506" name="TextBox 4"/>
            <p:cNvSpPr txBox="1">
              <a:spLocks noChangeArrowheads="1"/>
            </p:cNvSpPr>
            <p:nvPr/>
          </p:nvSpPr>
          <p:spPr bwMode="auto">
            <a:xfrm>
              <a:off x="1524000" y="4114800"/>
              <a:ext cx="122822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/>
                <a:t>Poverty</a:t>
              </a:r>
            </a:p>
          </p:txBody>
        </p:sp>
        <p:sp>
          <p:nvSpPr>
            <p:cNvPr id="63507" name="TextBox 5"/>
            <p:cNvSpPr txBox="1">
              <a:spLocks noChangeArrowheads="1"/>
            </p:cNvSpPr>
            <p:nvPr/>
          </p:nvSpPr>
          <p:spPr bwMode="auto">
            <a:xfrm>
              <a:off x="1463887" y="5334000"/>
              <a:ext cx="134844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 dirty="0"/>
                <a:t>Infection</a:t>
              </a:r>
            </a:p>
          </p:txBody>
        </p:sp>
        <p:sp>
          <p:nvSpPr>
            <p:cNvPr id="8" name="Curved Down Arrow 7"/>
            <p:cNvSpPr/>
            <p:nvPr/>
          </p:nvSpPr>
          <p:spPr>
            <a:xfrm rot="5400000" flipH="1">
              <a:off x="2385951" y="4692638"/>
              <a:ext cx="1212192" cy="53313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>
                <a:latin typeface="Tw Cen MT" panose="020B0602020104020603" pitchFamily="34" charset="0"/>
              </a:endParaRPr>
            </a:p>
          </p:txBody>
        </p:sp>
        <p:sp>
          <p:nvSpPr>
            <p:cNvPr id="10" name="Curved Down Arrow 9"/>
            <p:cNvSpPr/>
            <p:nvPr/>
          </p:nvSpPr>
          <p:spPr>
            <a:xfrm rot="16200000" flipH="1">
              <a:off x="573934" y="4697404"/>
              <a:ext cx="1212193" cy="53313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/>
              <a:endParaRPr lang="en-US" altLang="en-US">
                <a:latin typeface="Tw Cen MT" panose="020B0602020104020603" pitchFamily="34" charset="0"/>
              </a:endParaRPr>
            </a:p>
          </p:txBody>
        </p:sp>
      </p:grpSp>
      <p:grpSp>
        <p:nvGrpSpPr>
          <p:cNvPr id="63492" name="Group 10"/>
          <p:cNvGrpSpPr>
            <a:grpSpLocks/>
          </p:cNvGrpSpPr>
          <p:nvPr/>
        </p:nvGrpSpPr>
        <p:grpSpPr bwMode="auto">
          <a:xfrm>
            <a:off x="3246227" y="3000375"/>
            <a:ext cx="5911877" cy="1924050"/>
            <a:chOff x="1600887" y="3976687"/>
            <a:chExt cx="5911165" cy="1924054"/>
          </a:xfrm>
        </p:grpSpPr>
        <p:sp>
          <p:nvSpPr>
            <p:cNvPr id="58375" name="Text Box 25"/>
            <p:cNvSpPr txBox="1">
              <a:spLocks noChangeArrowheads="1"/>
            </p:cNvSpPr>
            <p:nvPr/>
          </p:nvSpPr>
          <p:spPr bwMode="auto">
            <a:xfrm>
              <a:off x="1600887" y="4606925"/>
              <a:ext cx="921936" cy="523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defRPr/>
              </a:pPr>
              <a:r>
                <a:rPr lang="en-US" altLang="en-US" sz="2800" dirty="0"/>
                <a:t>P</a:t>
              </a:r>
              <a:r>
                <a:rPr lang="en-US" altLang="en-US" sz="2800" baseline="-25000" dirty="0"/>
                <a:t>(t=1)</a:t>
              </a:r>
            </a:p>
          </p:txBody>
        </p:sp>
        <p:grpSp>
          <p:nvGrpSpPr>
            <p:cNvPr id="63495" name="Group 56"/>
            <p:cNvGrpSpPr>
              <a:grpSpLocks/>
            </p:cNvGrpSpPr>
            <p:nvPr/>
          </p:nvGrpSpPr>
          <p:grpSpPr bwMode="auto">
            <a:xfrm>
              <a:off x="2378076" y="4572003"/>
              <a:ext cx="1985963" cy="1328738"/>
              <a:chOff x="1498" y="2880"/>
              <a:chExt cx="1251" cy="837"/>
            </a:xfrm>
          </p:grpSpPr>
          <p:sp>
            <p:nvSpPr>
              <p:cNvPr id="58384" name="Line 19"/>
              <p:cNvSpPr>
                <a:spLocks noChangeShapeType="1"/>
              </p:cNvSpPr>
              <p:nvPr/>
            </p:nvSpPr>
            <p:spPr bwMode="auto">
              <a:xfrm>
                <a:off x="1508" y="3072"/>
                <a:ext cx="652" cy="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385" name="Text Box 26"/>
              <p:cNvSpPr txBox="1">
                <a:spLocks noChangeArrowheads="1"/>
              </p:cNvSpPr>
              <p:nvPr/>
            </p:nvSpPr>
            <p:spPr bwMode="auto">
              <a:xfrm>
                <a:off x="2256" y="2880"/>
                <a:ext cx="49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2800" dirty="0"/>
                  <a:t>I</a:t>
                </a:r>
                <a:r>
                  <a:rPr lang="en-US" altLang="en-US" sz="2800" baseline="-25000" dirty="0"/>
                  <a:t>(t=1)</a:t>
                </a:r>
              </a:p>
            </p:txBody>
          </p:sp>
          <p:sp>
            <p:nvSpPr>
              <p:cNvPr id="58386" name="Text Box 51"/>
              <p:cNvSpPr txBox="1">
                <a:spLocks noChangeArrowheads="1"/>
              </p:cNvSpPr>
              <p:nvPr/>
            </p:nvSpPr>
            <p:spPr bwMode="auto">
              <a:xfrm>
                <a:off x="1498" y="3486"/>
                <a:ext cx="6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i="1"/>
                  <a:t>time</a:t>
                </a:r>
                <a:r>
                  <a:rPr lang="en-US" altLang="en-US"/>
                  <a:t> = 1</a:t>
                </a:r>
              </a:p>
            </p:txBody>
          </p:sp>
        </p:grpSp>
        <p:grpSp>
          <p:nvGrpSpPr>
            <p:cNvPr id="63496" name="Group 57"/>
            <p:cNvGrpSpPr>
              <a:grpSpLocks/>
            </p:cNvGrpSpPr>
            <p:nvPr/>
          </p:nvGrpSpPr>
          <p:grpSpPr bwMode="auto">
            <a:xfrm>
              <a:off x="4191001" y="3976687"/>
              <a:ext cx="3321051" cy="1924049"/>
              <a:chOff x="2640" y="2505"/>
              <a:chExt cx="2092" cy="1212"/>
            </a:xfrm>
          </p:grpSpPr>
          <p:sp>
            <p:nvSpPr>
              <p:cNvPr id="58378" name="Text Box 34"/>
              <p:cNvSpPr txBox="1">
                <a:spLocks noChangeArrowheads="1"/>
              </p:cNvSpPr>
              <p:nvPr/>
            </p:nvSpPr>
            <p:spPr bwMode="auto">
              <a:xfrm>
                <a:off x="3216" y="2505"/>
                <a:ext cx="581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2800" dirty="0"/>
                  <a:t>P</a:t>
                </a:r>
                <a:r>
                  <a:rPr lang="en-US" altLang="en-US" sz="2800" baseline="-25000" dirty="0"/>
                  <a:t>(t=2)</a:t>
                </a:r>
              </a:p>
            </p:txBody>
          </p:sp>
          <p:sp>
            <p:nvSpPr>
              <p:cNvPr id="58379" name="Text Box 35"/>
              <p:cNvSpPr txBox="1">
                <a:spLocks noChangeArrowheads="1"/>
              </p:cNvSpPr>
              <p:nvPr/>
            </p:nvSpPr>
            <p:spPr bwMode="auto">
              <a:xfrm>
                <a:off x="4239" y="2880"/>
                <a:ext cx="493" cy="3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sz="2800" dirty="0"/>
                  <a:t>I</a:t>
                </a:r>
                <a:r>
                  <a:rPr lang="en-US" altLang="en-US" sz="2800" baseline="-25000" dirty="0"/>
                  <a:t>(t=2)</a:t>
                </a:r>
              </a:p>
            </p:txBody>
          </p:sp>
          <p:sp>
            <p:nvSpPr>
              <p:cNvPr id="58380" name="Line 46"/>
              <p:cNvSpPr>
                <a:spLocks noChangeShapeType="1"/>
              </p:cNvSpPr>
              <p:nvPr/>
            </p:nvSpPr>
            <p:spPr bwMode="auto">
              <a:xfrm>
                <a:off x="3772" y="2742"/>
                <a:ext cx="452" cy="18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381" name="Line 47"/>
              <p:cNvSpPr>
                <a:spLocks noChangeShapeType="1"/>
              </p:cNvSpPr>
              <p:nvPr/>
            </p:nvSpPr>
            <p:spPr bwMode="auto">
              <a:xfrm flipV="1">
                <a:off x="2640" y="2736"/>
                <a:ext cx="528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382" name="Line 48"/>
              <p:cNvSpPr>
                <a:spLocks noChangeShapeType="1"/>
              </p:cNvSpPr>
              <p:nvPr/>
            </p:nvSpPr>
            <p:spPr bwMode="auto">
              <a:xfrm>
                <a:off x="2784" y="3072"/>
                <a:ext cx="13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8383" name="Text Box 53"/>
              <p:cNvSpPr txBox="1">
                <a:spLocks noChangeArrowheads="1"/>
              </p:cNvSpPr>
              <p:nvPr/>
            </p:nvSpPr>
            <p:spPr bwMode="auto">
              <a:xfrm>
                <a:off x="3174" y="3486"/>
                <a:ext cx="6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9pPr>
              </a:lstStyle>
              <a:p>
                <a:pPr eaLnBrk="1" hangingPunct="1">
                  <a:defRPr/>
                </a:pPr>
                <a:r>
                  <a:rPr lang="en-US" altLang="en-US" i="1"/>
                  <a:t>time</a:t>
                </a:r>
                <a:r>
                  <a:rPr lang="en-US" altLang="en-US"/>
                  <a:t> = 2</a:t>
                </a:r>
              </a:p>
            </p:txBody>
          </p:sp>
        </p:grpSp>
      </p:grpSp>
      <p:sp>
        <p:nvSpPr>
          <p:cNvPr id="58374" name="Line 19"/>
          <p:cNvSpPr>
            <a:spLocks noChangeShapeType="1"/>
          </p:cNvSpPr>
          <p:nvPr/>
        </p:nvSpPr>
        <p:spPr bwMode="auto">
          <a:xfrm flipV="1">
            <a:off x="3722477" y="3257550"/>
            <a:ext cx="3028950" cy="4905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E0D429-AAD9-FB4F-B318-72F6FAE7E8AF}"/>
              </a:ext>
            </a:extLst>
          </p:cNvPr>
          <p:cNvSpPr txBox="1"/>
          <p:nvPr/>
        </p:nvSpPr>
        <p:spPr>
          <a:xfrm>
            <a:off x="1595490" y="353830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7834EA-DF39-3D4B-A656-4A62E3C09752}"/>
              </a:ext>
            </a:extLst>
          </p:cNvPr>
          <p:cNvSpPr txBox="1"/>
          <p:nvPr/>
        </p:nvSpPr>
        <p:spPr>
          <a:xfrm>
            <a:off x="1583664" y="4813300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(I)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64E00E-3D56-6C45-A4D8-D513F2E0806A}"/>
              </a:ext>
            </a:extLst>
          </p:cNvPr>
          <p:cNvSpPr txBox="1"/>
          <p:nvPr/>
        </p:nvSpPr>
        <p:spPr>
          <a:xfrm>
            <a:off x="1207167" y="3046457"/>
            <a:ext cx="152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F0000"/>
                </a:solidFill>
              </a:rPr>
              <a:t>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4" grpId="0" animBg="1"/>
      <p:bldP spid="2" grpId="0"/>
      <p:bldP spid="24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Relationships shown through DAGs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378952" cy="5029200"/>
          </a:xfrm>
        </p:spPr>
        <p:txBody>
          <a:bodyPr/>
          <a:lstStyle/>
          <a:p>
            <a:pPr>
              <a:defRPr/>
            </a:pPr>
            <a:r>
              <a:rPr lang="en-US" dirty="0"/>
              <a:t>Direct causal effect: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/>
              <a:t>        A            Y</a:t>
            </a:r>
            <a:endParaRPr lang="en-US" sz="1100" dirty="0"/>
          </a:p>
          <a:p>
            <a:pPr>
              <a:defRPr/>
            </a:pPr>
            <a:r>
              <a:rPr lang="en-US" dirty="0"/>
              <a:t>Absence of a causal effect: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/>
              <a:t>        A             Y</a:t>
            </a:r>
            <a:endParaRPr lang="en-US" sz="1100" dirty="0"/>
          </a:p>
          <a:p>
            <a:pPr>
              <a:defRPr/>
            </a:pPr>
            <a:r>
              <a:rPr lang="en-US" dirty="0"/>
              <a:t>Indirect (through B) and direct causal effects: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/>
              <a:t>      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/>
              <a:t>       A      B      Y</a:t>
            </a:r>
          </a:p>
          <a:p>
            <a:pPr>
              <a:defRPr/>
            </a:pPr>
            <a:r>
              <a:rPr lang="en-US" dirty="0"/>
              <a:t>Indirect effect and absence of a direct causal effect: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905000" y="2438400"/>
            <a:ext cx="9906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676400" y="5029200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514600" y="5029200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312862" y="5976938"/>
            <a:ext cx="2032000" cy="538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900" dirty="0">
                <a:latin typeface="+mj-lt"/>
              </a:rPr>
              <a:t>A      B      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635793" y="6246019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464468" y="6246019"/>
            <a:ext cx="533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rved Down Arrow 16"/>
          <p:cNvSpPr/>
          <p:nvPr/>
        </p:nvSpPr>
        <p:spPr>
          <a:xfrm>
            <a:off x="1609725" y="4419600"/>
            <a:ext cx="1438275" cy="455613"/>
          </a:xfrm>
          <a:prstGeom prst="curved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endParaRPr lang="en-US" altLang="en-US">
              <a:latin typeface="Tw Cen MT" panose="020B0602020104020603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build a DAG?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395" y="1066800"/>
            <a:ext cx="8229600" cy="5160304"/>
          </a:xfrm>
        </p:spPr>
        <p:txBody>
          <a:bodyPr>
            <a:normAutofit/>
          </a:bodyPr>
          <a:lstStyle/>
          <a:p>
            <a:endParaRPr lang="en-U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Subject matter expertise + talking with collaborators = useful/correct DAG. An incorrect DAG is meaningless because it only shows assumptions, not the truth!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Think about drawing out all the measured and unmeasured factors that are common causes (known or possible) of your exposure and outcome variables.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46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7729"/>
          </a:xfrm>
        </p:spPr>
        <p:txBody>
          <a:bodyPr>
            <a:normAutofit/>
          </a:bodyPr>
          <a:lstStyle/>
          <a:p>
            <a:r>
              <a:rPr lang="en-US" dirty="0"/>
              <a:t>Factors to include in DAGs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71308" y="1635044"/>
            <a:ext cx="8376356" cy="522803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DAG is a simplified way of diagraming relevant factors. That means that you should not include extraneous factors.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this DAG, rain is only</a:t>
            </a:r>
          </a:p>
          <a:p>
            <a:pPr marL="45720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influencing the </a:t>
            </a:r>
          </a:p>
          <a:p>
            <a:pPr marL="45720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outcome, so it is   </a:t>
            </a:r>
          </a:p>
          <a:p>
            <a:pPr marL="45720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irrelevant to the effect </a:t>
            </a:r>
          </a:p>
          <a:p>
            <a:pPr marL="45720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of the exposure on the outcome. Therefore, a   </a:t>
            </a:r>
          </a:p>
          <a:p>
            <a:pPr marL="45720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proper DAG should exclude rain in this scenario. </a:t>
            </a:r>
          </a:p>
          <a:p>
            <a:pPr marL="45720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The same would occur if rain influenced bus strike</a:t>
            </a:r>
          </a:p>
          <a:p>
            <a:pPr marL="457200" lvl="1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but not bike crash; don’t put it on the DAG.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635142" y="2590800"/>
            <a:ext cx="3632639" cy="2020797"/>
            <a:chOff x="457200" y="1442960"/>
            <a:chExt cx="8396379" cy="4670813"/>
          </a:xfrm>
        </p:grpSpPr>
        <p:sp>
          <p:nvSpPr>
            <p:cNvPr id="7" name="Curved Down Arrow 6"/>
            <p:cNvSpPr/>
            <p:nvPr/>
          </p:nvSpPr>
          <p:spPr>
            <a:xfrm flipV="1">
              <a:off x="1566982" y="5428075"/>
              <a:ext cx="6822247" cy="685698"/>
            </a:xfrm>
            <a:prstGeom prst="curvedDownArrow">
              <a:avLst>
                <a:gd name="adj1" fmla="val 0"/>
                <a:gd name="adj2" fmla="val 50000"/>
                <a:gd name="adj3" fmla="val 25000"/>
              </a:avLst>
            </a:prstGeom>
            <a:solidFill>
              <a:srgbClr val="FF0000"/>
            </a:solidFill>
            <a:ln w="41275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7200" y="4668685"/>
              <a:ext cx="2768478" cy="853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Bus strike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22478" y="4668685"/>
              <a:ext cx="1131101" cy="2784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bike crash</a:t>
              </a:r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6170527" y="4263652"/>
              <a:ext cx="1963173" cy="40503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620565" y="1442960"/>
              <a:ext cx="5499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rain</a:t>
              </a: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414581" y="3417373"/>
              <a:ext cx="5476514" cy="1493911"/>
              <a:chOff x="1414581" y="3417373"/>
              <a:chExt cx="5476514" cy="1493911"/>
            </a:xfrm>
          </p:grpSpPr>
          <p:cxnSp>
            <p:nvCxnSpPr>
              <p:cNvPr id="16" name="Straight Arrow Connector 15"/>
              <p:cNvCxnSpPr/>
              <p:nvPr/>
            </p:nvCxnSpPr>
            <p:spPr>
              <a:xfrm flipV="1">
                <a:off x="1414581" y="4019848"/>
                <a:ext cx="2719350" cy="858820"/>
              </a:xfrm>
              <a:prstGeom prst="straightConnector1">
                <a:avLst/>
              </a:prstGeom>
              <a:ln w="38100" cmpd="sng">
                <a:solidFill>
                  <a:srgbClr val="000000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4133926" y="3417373"/>
                <a:ext cx="2757169" cy="1493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ride bike to work</a:t>
                </a:r>
              </a:p>
            </p:txBody>
          </p:sp>
        </p:grpSp>
        <p:cxnSp>
          <p:nvCxnSpPr>
            <p:cNvPr id="15" name="Straight Arrow Connector 14"/>
            <p:cNvCxnSpPr/>
            <p:nvPr/>
          </p:nvCxnSpPr>
          <p:spPr>
            <a:xfrm>
              <a:off x="6532317" y="2208842"/>
              <a:ext cx="1856910" cy="245984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>
            <a:off x="7391400" y="6471814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Fausto Bustos</a:t>
            </a:r>
          </a:p>
        </p:txBody>
      </p:sp>
    </p:spTree>
    <p:extLst>
      <p:ext uri="{BB962C8B-B14F-4D97-AF65-F5344CB8AC3E}">
        <p14:creationId xmlns:p14="http://schemas.microsoft.com/office/powerpoint/2010/main" val="324034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Terminology: “Parent” and “Child”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1225550"/>
          </a:xfrm>
        </p:spPr>
        <p:txBody>
          <a:bodyPr/>
          <a:lstStyle/>
          <a:p>
            <a:pPr>
              <a:defRPr/>
            </a:pPr>
            <a:r>
              <a:rPr lang="en-US" dirty="0"/>
              <a:t>Prenatal Care is the “parent” of Smoking</a:t>
            </a:r>
          </a:p>
          <a:p>
            <a:pPr>
              <a:defRPr/>
            </a:pPr>
            <a:r>
              <a:rPr lang="en-US" dirty="0"/>
              <a:t>Smoking is the “child” of prenatal care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/>
              <a:t>      </a:t>
            </a:r>
          </a:p>
          <a:p>
            <a:pPr>
              <a:defRPr/>
            </a:pPr>
            <a:endParaRPr lang="en-US" dirty="0"/>
          </a:p>
        </p:txBody>
      </p:sp>
      <p:grpSp>
        <p:nvGrpSpPr>
          <p:cNvPr id="64515" name="Group 27"/>
          <p:cNvGrpSpPr>
            <a:grpSpLocks/>
          </p:cNvGrpSpPr>
          <p:nvPr/>
        </p:nvGrpSpPr>
        <p:grpSpPr bwMode="auto">
          <a:xfrm>
            <a:off x="1600200" y="3394075"/>
            <a:ext cx="6384925" cy="3133725"/>
            <a:chOff x="1600200" y="3393697"/>
            <a:chExt cx="6385171" cy="3133985"/>
          </a:xfrm>
        </p:grpSpPr>
        <p:grpSp>
          <p:nvGrpSpPr>
            <p:cNvPr id="64516" name="Group 23"/>
            <p:cNvGrpSpPr>
              <a:grpSpLocks/>
            </p:cNvGrpSpPr>
            <p:nvPr/>
          </p:nvGrpSpPr>
          <p:grpSpPr bwMode="auto">
            <a:xfrm>
              <a:off x="1600200" y="4007505"/>
              <a:ext cx="6385171" cy="2520177"/>
              <a:chOff x="304800" y="3199288"/>
              <a:chExt cx="6385171" cy="2520177"/>
            </a:xfrm>
          </p:grpSpPr>
          <p:sp>
            <p:nvSpPr>
              <p:cNvPr id="64519" name="TextBox 5"/>
              <p:cNvSpPr txBox="1">
                <a:spLocks noChangeArrowheads="1"/>
              </p:cNvSpPr>
              <p:nvPr/>
            </p:nvSpPr>
            <p:spPr bwMode="auto">
              <a:xfrm>
                <a:off x="381000" y="5257800"/>
                <a:ext cx="630897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2400"/>
                  <a:t>  Low Birth Weight                  Infant Mortality</a:t>
                </a: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>
                <a:off x="3048106" y="5508310"/>
                <a:ext cx="121924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21" name="TextBox 3"/>
              <p:cNvSpPr txBox="1">
                <a:spLocks noChangeArrowheads="1"/>
              </p:cNvSpPr>
              <p:nvPr/>
            </p:nvSpPr>
            <p:spPr bwMode="auto">
              <a:xfrm>
                <a:off x="1371600" y="4034135"/>
                <a:ext cx="13837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2400"/>
                  <a:t>Smoking</a:t>
                </a:r>
              </a:p>
            </p:txBody>
          </p:sp>
          <p:cxnSp>
            <p:nvCxnSpPr>
              <p:cNvPr id="7" name="Straight Arrow Connector 6"/>
              <p:cNvCxnSpPr>
                <a:stCxn id="64521" idx="2"/>
              </p:cNvCxnSpPr>
              <p:nvPr/>
            </p:nvCxnSpPr>
            <p:spPr>
              <a:xfrm flipH="1">
                <a:off x="1600250" y="4495401"/>
                <a:ext cx="463568" cy="76206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2590888" y="4571608"/>
                <a:ext cx="2478183" cy="76206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524" name="TextBox 13"/>
              <p:cNvSpPr txBox="1">
                <a:spLocks noChangeArrowheads="1"/>
              </p:cNvSpPr>
              <p:nvPr/>
            </p:nvSpPr>
            <p:spPr bwMode="auto">
              <a:xfrm>
                <a:off x="304800" y="3199288"/>
                <a:ext cx="208582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2400"/>
                  <a:t>Prenatal Care</a:t>
                </a: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1057304" y="3661894"/>
                <a:ext cx="9525" cy="1595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1743130" y="3692060"/>
                <a:ext cx="3438657" cy="14812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1509759" y="3661894"/>
                <a:ext cx="322274" cy="4175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517" name="TextBox 24"/>
            <p:cNvSpPr txBox="1">
              <a:spLocks noChangeArrowheads="1"/>
            </p:cNvSpPr>
            <p:nvPr/>
          </p:nvSpPr>
          <p:spPr bwMode="auto">
            <a:xfrm>
              <a:off x="1605280" y="3393697"/>
              <a:ext cx="8002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/>
                <a:t>SES</a:t>
              </a: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2057418" y="3792193"/>
              <a:ext cx="150819" cy="2968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55152" cy="990600"/>
          </a:xfrm>
        </p:spPr>
        <p:txBody>
          <a:bodyPr/>
          <a:lstStyle/>
          <a:p>
            <a:r>
              <a:rPr lang="en-US" altLang="en-US" sz="3600" dirty="0"/>
              <a:t>Terminology: “Ancestors” and “Descendants”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sz="quarter" idx="1"/>
          </p:nvPr>
        </p:nvSpPr>
        <p:spPr>
          <a:xfrm>
            <a:off x="612775" y="1600200"/>
            <a:ext cx="8153400" cy="1828800"/>
          </a:xfrm>
        </p:spPr>
        <p:txBody>
          <a:bodyPr/>
          <a:lstStyle/>
          <a:p>
            <a:r>
              <a:rPr lang="en-US" altLang="en-US" dirty="0"/>
              <a:t>SES is the “ancestor” of Low Birth Weight</a:t>
            </a:r>
          </a:p>
          <a:p>
            <a:r>
              <a:rPr lang="en-US" altLang="en-US" dirty="0"/>
              <a:t>Low Birth Weight is the “descendant” of SES</a:t>
            </a:r>
          </a:p>
        </p:txBody>
      </p:sp>
      <p:grpSp>
        <p:nvGrpSpPr>
          <p:cNvPr id="65539" name="Group 3"/>
          <p:cNvGrpSpPr>
            <a:grpSpLocks/>
          </p:cNvGrpSpPr>
          <p:nvPr/>
        </p:nvGrpSpPr>
        <p:grpSpPr bwMode="auto">
          <a:xfrm>
            <a:off x="1524000" y="3429000"/>
            <a:ext cx="6384925" cy="3133725"/>
            <a:chOff x="1600200" y="3393697"/>
            <a:chExt cx="6385171" cy="3133985"/>
          </a:xfrm>
        </p:grpSpPr>
        <p:grpSp>
          <p:nvGrpSpPr>
            <p:cNvPr id="65540" name="Group 4"/>
            <p:cNvGrpSpPr>
              <a:grpSpLocks/>
            </p:cNvGrpSpPr>
            <p:nvPr/>
          </p:nvGrpSpPr>
          <p:grpSpPr bwMode="auto">
            <a:xfrm>
              <a:off x="1600200" y="4007505"/>
              <a:ext cx="6385171" cy="2520177"/>
              <a:chOff x="304800" y="3199288"/>
              <a:chExt cx="6385171" cy="2520177"/>
            </a:xfrm>
          </p:grpSpPr>
          <p:sp>
            <p:nvSpPr>
              <p:cNvPr id="65543" name="TextBox 7"/>
              <p:cNvSpPr txBox="1">
                <a:spLocks noChangeArrowheads="1"/>
              </p:cNvSpPr>
              <p:nvPr/>
            </p:nvSpPr>
            <p:spPr bwMode="auto">
              <a:xfrm>
                <a:off x="381000" y="5257800"/>
                <a:ext cx="6308971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2400"/>
                  <a:t>  Low Birth Weight                  Infant Mortality</a:t>
                </a:r>
              </a:p>
            </p:txBody>
          </p:sp>
          <p:cxnSp>
            <p:nvCxnSpPr>
              <p:cNvPr id="9" name="Straight Arrow Connector 8"/>
              <p:cNvCxnSpPr/>
              <p:nvPr/>
            </p:nvCxnSpPr>
            <p:spPr>
              <a:xfrm>
                <a:off x="3048106" y="5508310"/>
                <a:ext cx="1219247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545" name="TextBox 9"/>
              <p:cNvSpPr txBox="1">
                <a:spLocks noChangeArrowheads="1"/>
              </p:cNvSpPr>
              <p:nvPr/>
            </p:nvSpPr>
            <p:spPr bwMode="auto">
              <a:xfrm>
                <a:off x="1371600" y="4034135"/>
                <a:ext cx="138371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2400"/>
                  <a:t>Smoking</a:t>
                </a:r>
              </a:p>
            </p:txBody>
          </p:sp>
          <p:cxnSp>
            <p:nvCxnSpPr>
              <p:cNvPr id="11" name="Straight Arrow Connector 10"/>
              <p:cNvCxnSpPr>
                <a:stCxn id="65545" idx="2"/>
              </p:cNvCxnSpPr>
              <p:nvPr/>
            </p:nvCxnSpPr>
            <p:spPr>
              <a:xfrm flipH="1">
                <a:off x="1600250" y="4495401"/>
                <a:ext cx="463568" cy="76206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2590888" y="4571608"/>
                <a:ext cx="2478183" cy="76206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548" name="TextBox 12"/>
              <p:cNvSpPr txBox="1">
                <a:spLocks noChangeArrowheads="1"/>
              </p:cNvSpPr>
              <p:nvPr/>
            </p:nvSpPr>
            <p:spPr bwMode="auto">
              <a:xfrm>
                <a:off x="304800" y="3199288"/>
                <a:ext cx="208582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r>
                  <a:rPr lang="en-US" altLang="en-US" sz="2400"/>
                  <a:t>Prenatal Care</a:t>
                </a:r>
              </a:p>
            </p:txBody>
          </p:sp>
          <p:cxnSp>
            <p:nvCxnSpPr>
              <p:cNvPr id="14" name="Straight Arrow Connector 13"/>
              <p:cNvCxnSpPr/>
              <p:nvPr/>
            </p:nvCxnSpPr>
            <p:spPr>
              <a:xfrm>
                <a:off x="1057304" y="3661894"/>
                <a:ext cx="9525" cy="159557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1743130" y="3692060"/>
                <a:ext cx="3438657" cy="148126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509759" y="3661894"/>
                <a:ext cx="322274" cy="41754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541" name="TextBox 5"/>
            <p:cNvSpPr txBox="1">
              <a:spLocks noChangeArrowheads="1"/>
            </p:cNvSpPr>
            <p:nvPr/>
          </p:nvSpPr>
          <p:spPr bwMode="auto">
            <a:xfrm>
              <a:off x="1605280" y="3393697"/>
              <a:ext cx="80021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sz="2400"/>
                <a:t>SES</a:t>
              </a: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2057418" y="3792193"/>
              <a:ext cx="150819" cy="2968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 dirty="0" err="1"/>
              <a:t>Neyman</a:t>
            </a:r>
            <a:r>
              <a:rPr lang="en-US" altLang="en-US" sz="3600" dirty="0"/>
              <a:t>-Rubin Counterfactual Framework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dirty="0"/>
              <a:t>Also called Rubin Causal Model, Potential Outcomes Model, or simply Counterfactual Framework</a:t>
            </a:r>
          </a:p>
          <a:p>
            <a:endParaRPr lang="en-US" altLang="en-US" dirty="0"/>
          </a:p>
          <a:p>
            <a:r>
              <a:rPr lang="en-US" altLang="en-US" dirty="0"/>
              <a:t>Counterfactual - contrary to the observed fact</a:t>
            </a:r>
          </a:p>
          <a:p>
            <a:endParaRPr lang="en-US" altLang="en-US" dirty="0"/>
          </a:p>
          <a:p>
            <a:r>
              <a:rPr lang="en-US" altLang="en-US" dirty="0"/>
              <a:t>Asks the question, would the outcome have been different if the exposure was not present?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Strengths of DAGs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Useful for visually depicting known or hypothesized casual relationships</a:t>
            </a: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Useful for examining and thinking about confounding and bias – more to come later in course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Limitations of DAGs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219200"/>
            <a:ext cx="8153400" cy="4495800"/>
          </a:xfrm>
        </p:spPr>
        <p:txBody>
          <a:bodyPr/>
          <a:lstStyle/>
          <a:p>
            <a:pPr marL="0" indent="0">
              <a:buNone/>
            </a:pPr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Arrows do not provide specific definitions of effects</a:t>
            </a:r>
          </a:p>
          <a:p>
            <a:pPr lvl="1"/>
            <a:r>
              <a:rPr lang="en-US" altLang="en-US" sz="2100" dirty="0">
                <a:latin typeface="Arial" panose="020B0604020202020204" pitchFamily="34" charset="0"/>
                <a:cs typeface="Arial" panose="020B0604020202020204" pitchFamily="34" charset="0"/>
              </a:rPr>
              <a:t>We say that DAGs are “non-parametric” because we do not parameterize the paths (arrows) with the magnitude/size of the effects that we assume they represent</a:t>
            </a:r>
          </a:p>
          <a:p>
            <a:endParaRPr lang="en-US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Can become extremely complicated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Can become very complicated</a:t>
            </a:r>
          </a:p>
        </p:txBody>
      </p:sp>
      <p:pic>
        <p:nvPicPr>
          <p:cNvPr id="70658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9200" y="1828800"/>
            <a:ext cx="5867400" cy="4400550"/>
          </a:xfrm>
        </p:spPr>
      </p:pic>
      <p:sp>
        <p:nvSpPr>
          <p:cNvPr id="70659" name="TextBox 4"/>
          <p:cNvSpPr txBox="1">
            <a:spLocks noChangeArrowheads="1"/>
          </p:cNvSpPr>
          <p:nvPr/>
        </p:nvSpPr>
        <p:spPr bwMode="auto">
          <a:xfrm>
            <a:off x="5943600" y="6443663"/>
            <a:ext cx="3146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/>
              <a:t>Leslie et al PLoS One (2014)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them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524000"/>
            <a:ext cx="8153400" cy="4953000"/>
          </a:xfrm>
        </p:spPr>
        <p:txBody>
          <a:bodyPr/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So, I have all these causal models, but how would I use them?</a:t>
            </a: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Counterfactual (potential outcomes) model used to establish the research question.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DAG aids in study design and determining what covariates you need to collect data on.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Sufficient-component model aids in considering how your exposure fits in the big picture (and how it would vary depending on the population under study).</a:t>
            </a: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Bradford-Hill criteria to assess support for a causal relationship (most helpful in a body of literature).</a:t>
            </a:r>
          </a:p>
        </p:txBody>
      </p:sp>
    </p:spTree>
    <p:extLst>
      <p:ext uri="{BB962C8B-B14F-4D97-AF65-F5344CB8AC3E}">
        <p14:creationId xmlns:p14="http://schemas.microsoft.com/office/powerpoint/2010/main" val="297272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9F2E-DE26-7F48-A4F2-CC40F72F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9E1A-6803-DE4E-A373-E4D098E7C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5548" y="1642509"/>
            <a:ext cx="7467600" cy="129835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counterfactual framework requires that we ask ourselves, how would things have changed had the world been slightly different?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2A62C3-D197-B34A-8ECB-87FCF9E01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2439880"/>
            <a:ext cx="4343400" cy="2058586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25E4EF-960E-8D48-A3C2-5C973DFB23B6}"/>
              </a:ext>
            </a:extLst>
          </p:cNvPr>
          <p:cNvSpPr txBox="1">
            <a:spLocks/>
          </p:cNvSpPr>
          <p:nvPr/>
        </p:nvSpPr>
        <p:spPr>
          <a:xfrm>
            <a:off x="1066800" y="4858860"/>
            <a:ext cx="7467600" cy="228346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What would have happened if this person ate veggies instead of meat?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we set their exposure X to equal veggies (X=0) as opposed to meat (X=1), what would their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outcome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be?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 this hypothetical situation, the potential outcome that would be observed under the exposure “veggies” is 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counterfactual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to the observed (true) outcome observed under the exposure “meat”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79855A-8F51-5846-B36B-99F3FC82B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071" y="4264006"/>
            <a:ext cx="229529" cy="1868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BAB5B92-233A-0E4C-9BA4-837F59C8AF05}"/>
              </a:ext>
            </a:extLst>
          </p:cNvPr>
          <p:cNvSpPr txBox="1"/>
          <p:nvPr/>
        </p:nvSpPr>
        <p:spPr>
          <a:xfrm>
            <a:off x="6324600" y="4217467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@</a:t>
            </a:r>
            <a:r>
              <a:rPr lang="en-US" sz="1400" dirty="0" err="1">
                <a:solidFill>
                  <a:srgbClr val="0070C0"/>
                </a:solidFill>
              </a:rPr>
              <a:t>EpiEllie</a:t>
            </a:r>
            <a:endParaRPr 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01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9F2E-DE26-7F48-A4F2-CC40F72F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9E1A-6803-DE4E-A373-E4D098E7C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64" y="1684660"/>
            <a:ext cx="7961084" cy="5020940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What would have happened if this person ate veggies instead of meat?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Some investigators believe that the ideal answer to this question is gained through conducting a randomized controlled trial (RCT).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25E4EF-960E-8D48-A3C2-5C973DFB23B6}"/>
              </a:ext>
            </a:extLst>
          </p:cNvPr>
          <p:cNvSpPr txBox="1">
            <a:spLocks/>
          </p:cNvSpPr>
          <p:nvPr/>
        </p:nvSpPr>
        <p:spPr>
          <a:xfrm>
            <a:off x="3416753" y="4537303"/>
            <a:ext cx="5510892" cy="16104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B0F51-6358-F44C-BD4A-4A0BBD5A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43" y="2803872"/>
            <a:ext cx="1061276" cy="16651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62E2A-19FD-5643-9D14-5F6AE4F70E9B}"/>
              </a:ext>
            </a:extLst>
          </p:cNvPr>
          <p:cNvCxnSpPr>
            <a:cxnSpLocks/>
          </p:cNvCxnSpPr>
          <p:nvPr/>
        </p:nvCxnSpPr>
        <p:spPr>
          <a:xfrm flipV="1">
            <a:off x="3118737" y="3334510"/>
            <a:ext cx="614855" cy="3527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64CD9D-F641-A148-A0AD-CBB9F30E63CB}"/>
              </a:ext>
            </a:extLst>
          </p:cNvPr>
          <p:cNvCxnSpPr>
            <a:cxnSpLocks/>
          </p:cNvCxnSpPr>
          <p:nvPr/>
        </p:nvCxnSpPr>
        <p:spPr>
          <a:xfrm>
            <a:off x="3118737" y="3925031"/>
            <a:ext cx="564722" cy="408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BCC889-C0C1-1B41-8B17-78E48D707F11}"/>
              </a:ext>
            </a:extLst>
          </p:cNvPr>
          <p:cNvSpPr txBox="1"/>
          <p:nvPr/>
        </p:nvSpPr>
        <p:spPr>
          <a:xfrm>
            <a:off x="3886200" y="3227717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Veggies (we will set X equal to 1)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24F958-974F-A84B-8292-E9D9CE4205A8}"/>
              </a:ext>
            </a:extLst>
          </p:cNvPr>
          <p:cNvSpPr txBox="1"/>
          <p:nvPr/>
        </p:nvSpPr>
        <p:spPr>
          <a:xfrm>
            <a:off x="3886200" y="4220128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Meat (we will set X equal to 0)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69E16E-0E6C-6740-B4F7-A5461D93A667}"/>
              </a:ext>
            </a:extLst>
          </p:cNvPr>
          <p:cNvSpPr txBox="1"/>
          <p:nvPr/>
        </p:nvSpPr>
        <p:spPr>
          <a:xfrm>
            <a:off x="1162610" y="4701783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Randomization (coin toss)</a:t>
            </a:r>
          </a:p>
        </p:txBody>
      </p:sp>
    </p:spTree>
    <p:extLst>
      <p:ext uri="{BB962C8B-B14F-4D97-AF65-F5344CB8AC3E}">
        <p14:creationId xmlns:p14="http://schemas.microsoft.com/office/powerpoint/2010/main" val="612973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9F2E-DE26-7F48-A4F2-CC40F72F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9E1A-6803-DE4E-A373-E4D098E7C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64" y="1625970"/>
            <a:ext cx="7961084" cy="3496940"/>
          </a:xfrm>
        </p:spPr>
        <p:txBody>
          <a:bodyPr>
            <a:normAutofit/>
          </a:bodyPr>
          <a:lstStyle/>
          <a:p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What would have happened if this person ate veggies instead of meat?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25E4EF-960E-8D48-A3C2-5C973DFB23B6}"/>
              </a:ext>
            </a:extLst>
          </p:cNvPr>
          <p:cNvSpPr txBox="1">
            <a:spLocks/>
          </p:cNvSpPr>
          <p:nvPr/>
        </p:nvSpPr>
        <p:spPr>
          <a:xfrm>
            <a:off x="3416753" y="4537303"/>
            <a:ext cx="5510892" cy="16104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B0F51-6358-F44C-BD4A-4A0BBD5A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43" y="2803872"/>
            <a:ext cx="1061276" cy="16651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62E2A-19FD-5643-9D14-5F6AE4F70E9B}"/>
              </a:ext>
            </a:extLst>
          </p:cNvPr>
          <p:cNvCxnSpPr>
            <a:cxnSpLocks/>
          </p:cNvCxnSpPr>
          <p:nvPr/>
        </p:nvCxnSpPr>
        <p:spPr>
          <a:xfrm flipV="1">
            <a:off x="3118737" y="3334510"/>
            <a:ext cx="614855" cy="3527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64CD9D-F641-A148-A0AD-CBB9F30E63CB}"/>
              </a:ext>
            </a:extLst>
          </p:cNvPr>
          <p:cNvCxnSpPr>
            <a:cxnSpLocks/>
          </p:cNvCxnSpPr>
          <p:nvPr/>
        </p:nvCxnSpPr>
        <p:spPr>
          <a:xfrm>
            <a:off x="3118737" y="3925031"/>
            <a:ext cx="564722" cy="408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BCC889-C0C1-1B41-8B17-78E48D707F11}"/>
              </a:ext>
            </a:extLst>
          </p:cNvPr>
          <p:cNvSpPr txBox="1"/>
          <p:nvPr/>
        </p:nvSpPr>
        <p:spPr>
          <a:xfrm>
            <a:off x="3886200" y="3227717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Veggies (we will set X equal to 1)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24F958-974F-A84B-8292-E9D9CE4205A8}"/>
              </a:ext>
            </a:extLst>
          </p:cNvPr>
          <p:cNvSpPr txBox="1"/>
          <p:nvPr/>
        </p:nvSpPr>
        <p:spPr>
          <a:xfrm>
            <a:off x="3886200" y="4220128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Meat (we will set X equal to 0)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69E16E-0E6C-6740-B4F7-A5461D93A667}"/>
              </a:ext>
            </a:extLst>
          </p:cNvPr>
          <p:cNvSpPr txBox="1"/>
          <p:nvPr/>
        </p:nvSpPr>
        <p:spPr>
          <a:xfrm>
            <a:off x="1162610" y="4701783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Randomization (coin toss)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DE7324E-D252-A945-A2AB-D1A7264F5A7A}"/>
              </a:ext>
            </a:extLst>
          </p:cNvPr>
          <p:cNvSpPr txBox="1">
            <a:spLocks/>
          </p:cNvSpPr>
          <p:nvPr/>
        </p:nvSpPr>
        <p:spPr>
          <a:xfrm>
            <a:off x="1045583" y="5122910"/>
            <a:ext cx="7720465" cy="16104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Before the coin toss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the person has two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potential outcomes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one that will be observed under veggies (X=1) and one under meat (X=0)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7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9F2E-DE26-7F48-A4F2-CC40F72F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9E1A-6803-DE4E-A373-E4D098E7C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64" y="1625970"/>
            <a:ext cx="7961084" cy="3496940"/>
          </a:xfrm>
        </p:spPr>
        <p:txBody>
          <a:bodyPr>
            <a:normAutofit/>
          </a:bodyPr>
          <a:lstStyle/>
          <a:p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What would have happened if this person ate veggies instead of meat?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25E4EF-960E-8D48-A3C2-5C973DFB23B6}"/>
              </a:ext>
            </a:extLst>
          </p:cNvPr>
          <p:cNvSpPr txBox="1">
            <a:spLocks/>
          </p:cNvSpPr>
          <p:nvPr/>
        </p:nvSpPr>
        <p:spPr>
          <a:xfrm>
            <a:off x="3416753" y="4537303"/>
            <a:ext cx="5510892" cy="16104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B0F51-6358-F44C-BD4A-4A0BBD5A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43" y="2803872"/>
            <a:ext cx="1061276" cy="16651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62E2A-19FD-5643-9D14-5F6AE4F70E9B}"/>
              </a:ext>
            </a:extLst>
          </p:cNvPr>
          <p:cNvCxnSpPr>
            <a:cxnSpLocks/>
          </p:cNvCxnSpPr>
          <p:nvPr/>
        </p:nvCxnSpPr>
        <p:spPr>
          <a:xfrm flipV="1">
            <a:off x="3118737" y="3334510"/>
            <a:ext cx="614855" cy="3527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64CD9D-F641-A148-A0AD-CBB9F30E63CB}"/>
              </a:ext>
            </a:extLst>
          </p:cNvPr>
          <p:cNvCxnSpPr>
            <a:cxnSpLocks/>
          </p:cNvCxnSpPr>
          <p:nvPr/>
        </p:nvCxnSpPr>
        <p:spPr>
          <a:xfrm>
            <a:off x="3118737" y="3925031"/>
            <a:ext cx="564722" cy="408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BCC889-C0C1-1B41-8B17-78E48D707F11}"/>
              </a:ext>
            </a:extLst>
          </p:cNvPr>
          <p:cNvSpPr txBox="1"/>
          <p:nvPr/>
        </p:nvSpPr>
        <p:spPr>
          <a:xfrm>
            <a:off x="3886200" y="3227717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Veggies (we will set X equal to 1)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24F958-974F-A84B-8292-E9D9CE4205A8}"/>
              </a:ext>
            </a:extLst>
          </p:cNvPr>
          <p:cNvSpPr txBox="1"/>
          <p:nvPr/>
        </p:nvSpPr>
        <p:spPr>
          <a:xfrm>
            <a:off x="3886200" y="4220128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Meat (we will set X equal to 0)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69E16E-0E6C-6740-B4F7-A5461D93A667}"/>
              </a:ext>
            </a:extLst>
          </p:cNvPr>
          <p:cNvSpPr txBox="1"/>
          <p:nvPr/>
        </p:nvSpPr>
        <p:spPr>
          <a:xfrm>
            <a:off x="1162610" y="4701783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Randomization (coin toss)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DE7324E-D252-A945-A2AB-D1A7264F5A7A}"/>
              </a:ext>
            </a:extLst>
          </p:cNvPr>
          <p:cNvSpPr txBox="1">
            <a:spLocks/>
          </p:cNvSpPr>
          <p:nvPr/>
        </p:nvSpPr>
        <p:spPr>
          <a:xfrm>
            <a:off x="1045583" y="5122910"/>
            <a:ext cx="7720465" cy="16104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After the coin toss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one of the two potential outcomes becomes reality (meat, X=0), and the other potential outcome becomes a mathematical abstraction (veggies, X=1)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CD649C-7DF6-2046-9302-AE9A5579FDD2}"/>
              </a:ext>
            </a:extLst>
          </p:cNvPr>
          <p:cNvSpPr/>
          <p:nvPr/>
        </p:nvSpPr>
        <p:spPr>
          <a:xfrm>
            <a:off x="3538766" y="3865005"/>
            <a:ext cx="3810029" cy="10893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34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9F2E-DE26-7F48-A4F2-CC40F72F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9E1A-6803-DE4E-A373-E4D098E7C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64" y="1625970"/>
            <a:ext cx="7961084" cy="3496940"/>
          </a:xfrm>
        </p:spPr>
        <p:txBody>
          <a:bodyPr>
            <a:normAutofit/>
          </a:bodyPr>
          <a:lstStyle/>
          <a:p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What would have happened if this person ate veggies instead of meat?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25E4EF-960E-8D48-A3C2-5C973DFB23B6}"/>
              </a:ext>
            </a:extLst>
          </p:cNvPr>
          <p:cNvSpPr txBox="1">
            <a:spLocks/>
          </p:cNvSpPr>
          <p:nvPr/>
        </p:nvSpPr>
        <p:spPr>
          <a:xfrm>
            <a:off x="3416753" y="4537303"/>
            <a:ext cx="5510892" cy="16104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B0F51-6358-F44C-BD4A-4A0BBD5A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43" y="2803872"/>
            <a:ext cx="1061276" cy="16651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62E2A-19FD-5643-9D14-5F6AE4F70E9B}"/>
              </a:ext>
            </a:extLst>
          </p:cNvPr>
          <p:cNvCxnSpPr>
            <a:cxnSpLocks/>
          </p:cNvCxnSpPr>
          <p:nvPr/>
        </p:nvCxnSpPr>
        <p:spPr>
          <a:xfrm flipV="1">
            <a:off x="3118737" y="3334510"/>
            <a:ext cx="614855" cy="3527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64CD9D-F641-A148-A0AD-CBB9F30E63CB}"/>
              </a:ext>
            </a:extLst>
          </p:cNvPr>
          <p:cNvCxnSpPr>
            <a:cxnSpLocks/>
          </p:cNvCxnSpPr>
          <p:nvPr/>
        </p:nvCxnSpPr>
        <p:spPr>
          <a:xfrm>
            <a:off x="3118737" y="3925031"/>
            <a:ext cx="564722" cy="408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BCC889-C0C1-1B41-8B17-78E48D707F11}"/>
              </a:ext>
            </a:extLst>
          </p:cNvPr>
          <p:cNvSpPr txBox="1"/>
          <p:nvPr/>
        </p:nvSpPr>
        <p:spPr>
          <a:xfrm>
            <a:off x="3886200" y="3227717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Veggies (we will set X equal to 1)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24F958-974F-A84B-8292-E9D9CE4205A8}"/>
              </a:ext>
            </a:extLst>
          </p:cNvPr>
          <p:cNvSpPr txBox="1"/>
          <p:nvPr/>
        </p:nvSpPr>
        <p:spPr>
          <a:xfrm>
            <a:off x="3886200" y="4220128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Meat (we will set X equal to 0)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69E16E-0E6C-6740-B4F7-A5461D93A667}"/>
              </a:ext>
            </a:extLst>
          </p:cNvPr>
          <p:cNvSpPr txBox="1"/>
          <p:nvPr/>
        </p:nvSpPr>
        <p:spPr>
          <a:xfrm>
            <a:off x="1162610" y="4701783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Randomization (coin toss)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DE7324E-D252-A945-A2AB-D1A7264F5A7A}"/>
              </a:ext>
            </a:extLst>
          </p:cNvPr>
          <p:cNvSpPr txBox="1">
            <a:spLocks/>
          </p:cNvSpPr>
          <p:nvPr/>
        </p:nvSpPr>
        <p:spPr>
          <a:xfrm>
            <a:off x="1045583" y="5122910"/>
            <a:ext cx="7720465" cy="16104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After setting X equal to 0, the observed outcome, Y, becomes the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factual outcome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observed under X=0. We can express this as Y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X=0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potential outcome, had we set X = 1, is expressed as Y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X=1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and can never be observed. It becomes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counterfactual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the moment that the exposure value is assigned, as it is counter to reality.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CD649C-7DF6-2046-9302-AE9A5579FDD2}"/>
              </a:ext>
            </a:extLst>
          </p:cNvPr>
          <p:cNvSpPr/>
          <p:nvPr/>
        </p:nvSpPr>
        <p:spPr>
          <a:xfrm>
            <a:off x="3538766" y="3865005"/>
            <a:ext cx="3810029" cy="10893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3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19F2E-DE26-7F48-A4F2-CC40F72F5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D9E1A-6803-DE4E-A373-E4D098E7C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964" y="1625970"/>
            <a:ext cx="7961084" cy="3496940"/>
          </a:xfrm>
        </p:spPr>
        <p:txBody>
          <a:bodyPr>
            <a:normAutofit/>
          </a:bodyPr>
          <a:lstStyle/>
          <a:p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What would have happened if this person ate veggies instead of meat?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25E4EF-960E-8D48-A3C2-5C973DFB23B6}"/>
              </a:ext>
            </a:extLst>
          </p:cNvPr>
          <p:cNvSpPr txBox="1">
            <a:spLocks/>
          </p:cNvSpPr>
          <p:nvPr/>
        </p:nvSpPr>
        <p:spPr>
          <a:xfrm>
            <a:off x="3416753" y="4537303"/>
            <a:ext cx="5510892" cy="16104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EB0F51-6358-F44C-BD4A-4A0BBD5AB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043" y="2803872"/>
            <a:ext cx="1061276" cy="16651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862E2A-19FD-5643-9D14-5F6AE4F70E9B}"/>
              </a:ext>
            </a:extLst>
          </p:cNvPr>
          <p:cNvCxnSpPr>
            <a:cxnSpLocks/>
          </p:cNvCxnSpPr>
          <p:nvPr/>
        </p:nvCxnSpPr>
        <p:spPr>
          <a:xfrm flipV="1">
            <a:off x="3118737" y="3334510"/>
            <a:ext cx="614855" cy="35277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064CD9D-F641-A148-A0AD-CBB9F30E63CB}"/>
              </a:ext>
            </a:extLst>
          </p:cNvPr>
          <p:cNvCxnSpPr>
            <a:cxnSpLocks/>
          </p:cNvCxnSpPr>
          <p:nvPr/>
        </p:nvCxnSpPr>
        <p:spPr>
          <a:xfrm>
            <a:off x="3118737" y="3925031"/>
            <a:ext cx="564722" cy="4086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CBCC889-C0C1-1B41-8B17-78E48D707F11}"/>
              </a:ext>
            </a:extLst>
          </p:cNvPr>
          <p:cNvSpPr txBox="1"/>
          <p:nvPr/>
        </p:nvSpPr>
        <p:spPr>
          <a:xfrm>
            <a:off x="3886200" y="3227717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Veggies (we will set X equal to 1)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24F958-974F-A84B-8292-E9D9CE4205A8}"/>
              </a:ext>
            </a:extLst>
          </p:cNvPr>
          <p:cNvSpPr txBox="1"/>
          <p:nvPr/>
        </p:nvSpPr>
        <p:spPr>
          <a:xfrm>
            <a:off x="3886200" y="4220128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Meat (we will set X equal to 0)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69E16E-0E6C-6740-B4F7-A5461D93A667}"/>
              </a:ext>
            </a:extLst>
          </p:cNvPr>
          <p:cNvSpPr txBox="1"/>
          <p:nvPr/>
        </p:nvSpPr>
        <p:spPr>
          <a:xfrm>
            <a:off x="1162610" y="4701783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</a:rPr>
              <a:t>Randomization (coin toss)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DE7324E-D252-A945-A2AB-D1A7264F5A7A}"/>
              </a:ext>
            </a:extLst>
          </p:cNvPr>
          <p:cNvSpPr txBox="1">
            <a:spLocks/>
          </p:cNvSpPr>
          <p:nvPr/>
        </p:nvSpPr>
        <p:spPr>
          <a:xfrm>
            <a:off x="1045583" y="5122910"/>
            <a:ext cx="7720465" cy="161040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example is for one individual person, where we flipped a coin to decide if they would eat meat or eat veggies.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can never quantify 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individual causal effects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for a single person. But we can estimate </a:t>
            </a:r>
            <a:r>
              <a:rPr lang="en-US" b="1" i="1" dirty="0">
                <a:latin typeface="Arial" panose="020B0604020202020204" pitchFamily="34" charset="0"/>
                <a:cs typeface="Arial" panose="020B0604020202020204" pitchFamily="34" charset="0"/>
              </a:rPr>
              <a:t>average causal effects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populations!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1CD649C-7DF6-2046-9302-AE9A5579FDD2}"/>
              </a:ext>
            </a:extLst>
          </p:cNvPr>
          <p:cNvSpPr/>
          <p:nvPr/>
        </p:nvSpPr>
        <p:spPr>
          <a:xfrm>
            <a:off x="3538766" y="3865005"/>
            <a:ext cx="3810029" cy="108930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5328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edian">
    <a:dk1>
      <a:sysClr val="windowText" lastClr="000000"/>
    </a:dk1>
    <a:lt1>
      <a:sysClr val="window" lastClr="FFFFFF"/>
    </a:lt1>
    <a:dk2>
      <a:srgbClr val="775F55"/>
    </a:dk2>
    <a:lt2>
      <a:srgbClr val="EBDDC3"/>
    </a:lt2>
    <a:accent1>
      <a:srgbClr val="94B6D2"/>
    </a:accent1>
    <a:accent2>
      <a:srgbClr val="DD8047"/>
    </a:accent2>
    <a:accent3>
      <a:srgbClr val="A5AB81"/>
    </a:accent3>
    <a:accent4>
      <a:srgbClr val="D8B25C"/>
    </a:accent4>
    <a:accent5>
      <a:srgbClr val="7BA79D"/>
    </a:accent5>
    <a:accent6>
      <a:srgbClr val="968C8C"/>
    </a:accent6>
    <a:hlink>
      <a:srgbClr val="F7B615"/>
    </a:hlink>
    <a:folHlink>
      <a:srgbClr val="70440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3980</TotalTime>
  <Words>2238</Words>
  <Application>Microsoft Macintosh PowerPoint</Application>
  <PresentationFormat>On-screen Show (4:3)</PresentationFormat>
  <Paragraphs>331</Paragraphs>
  <Slides>33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Tw Cen MT</vt:lpstr>
      <vt:lpstr>Wingdings</vt:lpstr>
      <vt:lpstr>Wingdings 2</vt:lpstr>
      <vt:lpstr>Median</vt:lpstr>
      <vt:lpstr>Document</vt:lpstr>
      <vt:lpstr>Causality</vt:lpstr>
      <vt:lpstr>Lecture Outline</vt:lpstr>
      <vt:lpstr>Neyman-Rubin Counterfactual Framework</vt:lpstr>
      <vt:lpstr>Counterfactual framework</vt:lpstr>
      <vt:lpstr>Counterfactual framework</vt:lpstr>
      <vt:lpstr>Counterfactual framework</vt:lpstr>
      <vt:lpstr>Counterfactual framework</vt:lpstr>
      <vt:lpstr>Counterfactual framework</vt:lpstr>
      <vt:lpstr>Counterfactual framework</vt:lpstr>
      <vt:lpstr>Notation: Individual Causal Effects</vt:lpstr>
      <vt:lpstr>Example: Effect of aspirin on headache</vt:lpstr>
      <vt:lpstr>Fundamental Problem of Causal Inference</vt:lpstr>
      <vt:lpstr>Notation: Average (Population) Causal Effect</vt:lpstr>
      <vt:lpstr>Strengths of counterfactual framework</vt:lpstr>
      <vt:lpstr>Limitations of counterfactual framework</vt:lpstr>
      <vt:lpstr>Exchangeability</vt:lpstr>
      <vt:lpstr>What is exchangeability?</vt:lpstr>
      <vt:lpstr>What is exchangeability?</vt:lpstr>
      <vt:lpstr>Lecture Outline</vt:lpstr>
      <vt:lpstr>DAGs</vt:lpstr>
      <vt:lpstr>Nomenclature: Nodes</vt:lpstr>
      <vt:lpstr>Time Flows in DAGs</vt:lpstr>
      <vt:lpstr>Arrows in DAGs</vt:lpstr>
      <vt:lpstr>No feedback loops in DAGs</vt:lpstr>
      <vt:lpstr>Relationships shown through DAGs</vt:lpstr>
      <vt:lpstr>How to build a DAG?</vt:lpstr>
      <vt:lpstr>Factors to include in DAGs</vt:lpstr>
      <vt:lpstr>Terminology: “Parent” and “Child”</vt:lpstr>
      <vt:lpstr>Terminology: “Ancestors” and “Descendants”</vt:lpstr>
      <vt:lpstr>Strengths of DAGs</vt:lpstr>
      <vt:lpstr>Limitations of DAGs</vt:lpstr>
      <vt:lpstr>Can become very complicated</vt:lpstr>
      <vt:lpstr>Putting them all together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Causality</dc:title>
  <dc:creator>Dongqing Wang</dc:creator>
  <cp:lastModifiedBy>Microsoft Office User</cp:lastModifiedBy>
  <cp:revision>66</cp:revision>
  <dcterms:created xsi:type="dcterms:W3CDTF">2017-08-21T18:48:54Z</dcterms:created>
  <dcterms:modified xsi:type="dcterms:W3CDTF">2020-09-03T12:43:27Z</dcterms:modified>
</cp:coreProperties>
</file>